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notesSlides/notesSlide10.xml" ContentType="application/vnd.openxmlformats-officedocument.presentationml.notesSlide+xml"/>
  <Override PartName="/ppt/tags/tag3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4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5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33" r:id="rId1"/>
    <p:sldMasterId id="2147483745" r:id="rId2"/>
  </p:sldMasterIdLst>
  <p:notesMasterIdLst>
    <p:notesMasterId r:id="rId38"/>
  </p:notesMasterIdLst>
  <p:sldIdLst>
    <p:sldId id="422" r:id="rId3"/>
    <p:sldId id="332" r:id="rId4"/>
    <p:sldId id="300" r:id="rId5"/>
    <p:sldId id="297" r:id="rId6"/>
    <p:sldId id="296" r:id="rId7"/>
    <p:sldId id="299" r:id="rId8"/>
    <p:sldId id="302" r:id="rId9"/>
    <p:sldId id="295" r:id="rId10"/>
    <p:sldId id="306" r:id="rId11"/>
    <p:sldId id="307" r:id="rId12"/>
    <p:sldId id="334" r:id="rId13"/>
    <p:sldId id="376" r:id="rId14"/>
    <p:sldId id="336" r:id="rId15"/>
    <p:sldId id="338" r:id="rId16"/>
    <p:sldId id="377" r:id="rId17"/>
    <p:sldId id="421" r:id="rId18"/>
    <p:sldId id="380" r:id="rId19"/>
    <p:sldId id="383" r:id="rId20"/>
    <p:sldId id="384" r:id="rId21"/>
    <p:sldId id="410" r:id="rId22"/>
    <p:sldId id="331" r:id="rId23"/>
    <p:sldId id="311" r:id="rId24"/>
    <p:sldId id="346" r:id="rId25"/>
    <p:sldId id="425" r:id="rId26"/>
    <p:sldId id="426" r:id="rId27"/>
    <p:sldId id="351" r:id="rId28"/>
    <p:sldId id="353" r:id="rId29"/>
    <p:sldId id="415" r:id="rId30"/>
    <p:sldId id="392" r:id="rId31"/>
    <p:sldId id="396" r:id="rId32"/>
    <p:sldId id="354" r:id="rId33"/>
    <p:sldId id="404" r:id="rId34"/>
    <p:sldId id="405" r:id="rId35"/>
    <p:sldId id="424" r:id="rId36"/>
    <p:sldId id="269" r:id="rId37"/>
  </p:sldIdLst>
  <p:sldSz cx="9144000" cy="6858000" type="screen4x3"/>
  <p:notesSz cx="6858000" cy="9144000"/>
  <p:embeddedFontLst>
    <p:embeddedFont>
      <p:font typeface="Consolas" pitchFamily="49" charset="0"/>
      <p:regular r:id="rId39"/>
      <p:bold r:id="rId40"/>
      <p:italic r:id="rId41"/>
      <p:boldItalic r:id="rId42"/>
    </p:embeddedFont>
    <p:embeddedFont>
      <p:font typeface="Calibri" pitchFamily="34" charset="0"/>
      <p:regular r:id="rId43"/>
      <p:bold r:id="rId44"/>
      <p:italic r:id="rId45"/>
      <p:boldItalic r:id="rId46"/>
    </p:embeddedFont>
    <p:embeddedFont>
      <p:font typeface="Kunstler Script" pitchFamily="66" charset="0"/>
      <p:regular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2ACF64F-CE7D-4FBC-AE3F-F08FC57DAA61}">
          <p14:sldIdLst>
            <p14:sldId id="422"/>
            <p14:sldId id="332"/>
          </p14:sldIdLst>
        </p14:section>
        <p14:section name="Problem Statement (15m)" id="{2C16BAC7-2B4F-44C2-B8B4-33A0C2D37488}">
          <p14:sldIdLst>
            <p14:sldId id="300"/>
            <p14:sldId id="297"/>
            <p14:sldId id="296"/>
            <p14:sldId id="299"/>
            <p14:sldId id="302"/>
            <p14:sldId id="295"/>
            <p14:sldId id="306"/>
            <p14:sldId id="307"/>
            <p14:sldId id="334"/>
            <p14:sldId id="376"/>
            <p14:sldId id="336"/>
            <p14:sldId id="338"/>
          </p14:sldIdLst>
        </p14:section>
        <p14:section name="Live Demo 1" id="{44026B23-3447-4BD4-A3F4-E789E178C8F3}">
          <p14:sldIdLst>
            <p14:sldId id="377"/>
            <p14:sldId id="421"/>
          </p14:sldIdLst>
        </p14:section>
        <p14:section name="What is AOP? (15m)" id="{8CBF62D5-D362-4F8A-BD54-DCB89004AD38}">
          <p14:sldIdLst>
            <p14:sldId id="380"/>
            <p14:sldId id="383"/>
            <p14:sldId id="384"/>
            <p14:sldId id="410"/>
            <p14:sldId id="331"/>
          </p14:sldIdLst>
        </p14:section>
        <p14:section name="Comparing Aspect Frameworks" id="{4DA18210-020D-4B96-9DCC-2EE406428BDA}">
          <p14:sldIdLst>
            <p14:sldId id="311"/>
            <p14:sldId id="346"/>
            <p14:sldId id="425"/>
            <p14:sldId id="426"/>
            <p14:sldId id="351"/>
            <p14:sldId id="353"/>
          </p14:sldIdLst>
        </p14:section>
        <p14:section name="Demo 2" id="{9C929A91-618B-4292-A0A4-D00C6DCD1A26}">
          <p14:sldIdLst>
            <p14:sldId id="415"/>
            <p14:sldId id="392"/>
            <p14:sldId id="396"/>
          </p14:sldIdLst>
        </p14:section>
        <p14:section name="Summary" id="{DF3EDECF-F455-4FBB-83C1-5B0B9B10B3B0}">
          <p14:sldIdLst>
            <p14:sldId id="354"/>
            <p14:sldId id="404"/>
            <p14:sldId id="405"/>
            <p14:sldId id="424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B22"/>
    <a:srgbClr val="00040C"/>
    <a:srgbClr val="171F3D"/>
    <a:srgbClr val="101732"/>
    <a:srgbClr val="00C800"/>
    <a:srgbClr val="07F9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69" autoAdjust="0"/>
    <p:restoredTop sz="86057" autoAdjust="0"/>
  </p:normalViewPr>
  <p:slideViewPr>
    <p:cSldViewPr>
      <p:cViewPr varScale="1">
        <p:scale>
          <a:sx n="115" d="100"/>
          <a:sy n="115" d="100"/>
        </p:scale>
        <p:origin x="-152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4986"/>
    </p:cViewPr>
  </p:sorterViewPr>
  <p:notesViewPr>
    <p:cSldViewPr>
      <p:cViewPr varScale="1">
        <p:scale>
          <a:sx n="70" d="100"/>
          <a:sy n="70" d="100"/>
        </p:scale>
        <p:origin x="-276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5.fntdata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00AE77-E893-46E7-B2AD-3D2BDEC5EAAA}" type="doc">
      <dgm:prSet loTypeId="urn:microsoft.com/office/officeart/2005/8/layout/chevron1" loCatId="process" qsTypeId="urn:microsoft.com/office/officeart/2005/8/quickstyle/3d1" qsCatId="3D" csTypeId="urn:microsoft.com/office/officeart/2005/8/colors/accent1_2" csCatId="accent1" phldr="1"/>
      <dgm:spPr/>
    </dgm:pt>
    <dgm:pt modelId="{A1E07411-9BBF-4F1A-83A1-E8C6B0537981}">
      <dgm:prSet phldrT="[Text]" custT="1"/>
      <dgm:spPr/>
      <dgm:t>
        <a:bodyPr/>
        <a:lstStyle/>
        <a:p>
          <a:r>
            <a:rPr lang="en-US" sz="1050" dirty="0" smtClean="0"/>
            <a:t>1997</a:t>
          </a:r>
          <a:endParaRPr lang="en-US" sz="1050" dirty="0"/>
        </a:p>
      </dgm:t>
    </dgm:pt>
    <dgm:pt modelId="{F897DB24-CD8D-4622-B1F6-A9CCA3616488}" type="parTrans" cxnId="{B3AB09A2-3003-4341-ACFF-4495DE773970}">
      <dgm:prSet/>
      <dgm:spPr/>
      <dgm:t>
        <a:bodyPr/>
        <a:lstStyle/>
        <a:p>
          <a:endParaRPr lang="en-US" sz="2000"/>
        </a:p>
      </dgm:t>
    </dgm:pt>
    <dgm:pt modelId="{9363FA07-4928-4977-88C5-3E83D86617D2}" type="sibTrans" cxnId="{B3AB09A2-3003-4341-ACFF-4495DE773970}">
      <dgm:prSet/>
      <dgm:spPr/>
      <dgm:t>
        <a:bodyPr/>
        <a:lstStyle/>
        <a:p>
          <a:endParaRPr lang="en-US" sz="2000"/>
        </a:p>
      </dgm:t>
    </dgm:pt>
    <dgm:pt modelId="{4FE04242-FD2D-45F6-BA63-5EBD64BD085A}">
      <dgm:prSet phldrT="[Text]" custT="1"/>
      <dgm:spPr/>
      <dgm:t>
        <a:bodyPr/>
        <a:lstStyle/>
        <a:p>
          <a:r>
            <a:rPr lang="en-US" sz="1050" smtClean="0"/>
            <a:t>2003</a:t>
          </a:r>
          <a:endParaRPr lang="en-US" sz="1050" dirty="0"/>
        </a:p>
      </dgm:t>
    </dgm:pt>
    <dgm:pt modelId="{649D0A7E-E88D-4FFD-B81A-26D20C5207B4}" type="parTrans" cxnId="{9630CF65-652D-4517-BCE0-E08918CE7A13}">
      <dgm:prSet/>
      <dgm:spPr/>
      <dgm:t>
        <a:bodyPr/>
        <a:lstStyle/>
        <a:p>
          <a:endParaRPr lang="en-US" sz="2000"/>
        </a:p>
      </dgm:t>
    </dgm:pt>
    <dgm:pt modelId="{58C31789-D21F-4B40-8A43-CFC0362B7B75}" type="sibTrans" cxnId="{9630CF65-652D-4517-BCE0-E08918CE7A13}">
      <dgm:prSet/>
      <dgm:spPr/>
      <dgm:t>
        <a:bodyPr/>
        <a:lstStyle/>
        <a:p>
          <a:endParaRPr lang="en-US" sz="2000"/>
        </a:p>
      </dgm:t>
    </dgm:pt>
    <dgm:pt modelId="{88E74CED-C86B-417A-9095-B679B840B64E}">
      <dgm:prSet phldrT="[Text]" custT="1"/>
      <dgm:spPr/>
      <dgm:t>
        <a:bodyPr/>
        <a:lstStyle/>
        <a:p>
          <a:r>
            <a:rPr lang="en-US" sz="1050" dirty="0" smtClean="0"/>
            <a:t>2007-2008</a:t>
          </a:r>
          <a:endParaRPr lang="en-US" sz="1050" dirty="0"/>
        </a:p>
      </dgm:t>
    </dgm:pt>
    <dgm:pt modelId="{EBE490DE-DDB0-4A7B-8C07-4AFA1643D9E9}" type="parTrans" cxnId="{E38AC4DC-1A72-4E02-9B8F-C4B1FB914470}">
      <dgm:prSet/>
      <dgm:spPr/>
      <dgm:t>
        <a:bodyPr/>
        <a:lstStyle/>
        <a:p>
          <a:endParaRPr lang="en-US" sz="2000"/>
        </a:p>
      </dgm:t>
    </dgm:pt>
    <dgm:pt modelId="{9D7F827D-703B-43F0-BC55-65ADEBE4A28B}" type="sibTrans" cxnId="{E38AC4DC-1A72-4E02-9B8F-C4B1FB914470}">
      <dgm:prSet/>
      <dgm:spPr/>
      <dgm:t>
        <a:bodyPr/>
        <a:lstStyle/>
        <a:p>
          <a:endParaRPr lang="en-US" sz="2000"/>
        </a:p>
      </dgm:t>
    </dgm:pt>
    <dgm:pt modelId="{B188FB25-55DC-40D4-B047-EE9A0C1706D7}">
      <dgm:prSet phldrT="[Text]" custT="1"/>
      <dgm:spPr/>
      <dgm:t>
        <a:bodyPr/>
        <a:lstStyle/>
        <a:p>
          <a:r>
            <a:rPr lang="en-US" sz="1050" dirty="0" smtClean="0"/>
            <a:t>2011-2013</a:t>
          </a:r>
          <a:endParaRPr lang="en-US" sz="1050" dirty="0"/>
        </a:p>
      </dgm:t>
    </dgm:pt>
    <dgm:pt modelId="{F07E4AB3-E285-455A-9F8F-99629B970E29}" type="parTrans" cxnId="{58693C07-3FAD-49B1-A995-6799F1655842}">
      <dgm:prSet/>
      <dgm:spPr/>
      <dgm:t>
        <a:bodyPr/>
        <a:lstStyle/>
        <a:p>
          <a:endParaRPr lang="en-US" sz="2000"/>
        </a:p>
      </dgm:t>
    </dgm:pt>
    <dgm:pt modelId="{AEB90652-5AB5-4CB2-A5D5-5BEF6DCB6F5F}" type="sibTrans" cxnId="{58693C07-3FAD-49B1-A995-6799F1655842}">
      <dgm:prSet/>
      <dgm:spPr/>
      <dgm:t>
        <a:bodyPr/>
        <a:lstStyle/>
        <a:p>
          <a:endParaRPr lang="en-US" sz="2000"/>
        </a:p>
      </dgm:t>
    </dgm:pt>
    <dgm:pt modelId="{85DE2708-61BD-4F4C-AE87-524FB96FBF71}">
      <dgm:prSet phldrT="[Text]" custT="1"/>
      <dgm:spPr/>
      <dgm:t>
        <a:bodyPr/>
        <a:lstStyle/>
        <a:p>
          <a:r>
            <a:rPr lang="en-US" sz="1050" dirty="0" smtClean="0"/>
            <a:t>2001</a:t>
          </a:r>
          <a:endParaRPr lang="en-US" sz="1050" dirty="0"/>
        </a:p>
      </dgm:t>
    </dgm:pt>
    <dgm:pt modelId="{7CE6D1CA-9DBD-4691-BEF0-3A81D0681E93}" type="parTrans" cxnId="{418E1F7B-6434-44C8-88CF-5FC594FA4EEB}">
      <dgm:prSet/>
      <dgm:spPr/>
      <dgm:t>
        <a:bodyPr/>
        <a:lstStyle/>
        <a:p>
          <a:endParaRPr lang="en-US" sz="2000"/>
        </a:p>
      </dgm:t>
    </dgm:pt>
    <dgm:pt modelId="{CA256C3B-938C-418B-9B8D-9FFB3456A81D}" type="sibTrans" cxnId="{418E1F7B-6434-44C8-88CF-5FC594FA4EEB}">
      <dgm:prSet/>
      <dgm:spPr/>
      <dgm:t>
        <a:bodyPr/>
        <a:lstStyle/>
        <a:p>
          <a:endParaRPr lang="en-US" sz="2000"/>
        </a:p>
      </dgm:t>
    </dgm:pt>
    <dgm:pt modelId="{71825436-58C1-4CCC-AB7F-CB32BE338562}">
      <dgm:prSet custT="1"/>
      <dgm:spPr/>
      <dgm:t>
        <a:bodyPr/>
        <a:lstStyle/>
        <a:p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AspectJ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released to the </a:t>
          </a:r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Eclise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OSS community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59D33301-BF91-4BEE-B954-FD28B7B14543}" type="parTrans" cxnId="{F7B1B3CF-8AF9-402C-885E-80690EDD58B8}">
      <dgm:prSet/>
      <dgm:spPr/>
      <dgm:t>
        <a:bodyPr/>
        <a:lstStyle/>
        <a:p>
          <a:endParaRPr lang="en-US" sz="2000"/>
        </a:p>
      </dgm:t>
    </dgm:pt>
    <dgm:pt modelId="{69880DEE-F9E7-43AC-86EC-05EA8F1D91C1}" type="sibTrans" cxnId="{F7B1B3CF-8AF9-402C-885E-80690EDD58B8}">
      <dgm:prSet/>
      <dgm:spPr/>
      <dgm:t>
        <a:bodyPr/>
        <a:lstStyle/>
        <a:p>
          <a:endParaRPr lang="en-US" sz="2000"/>
        </a:p>
      </dgm:t>
    </dgm:pt>
    <dgm:pt modelId="{D6F9618B-EE37-484D-851A-1EA0410D5533}">
      <dgm:prSet custT="1"/>
      <dgm:spPr/>
      <dgm:t>
        <a:bodyPr/>
        <a:lstStyle/>
        <a:p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Spring Framework 1.0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C3058F79-CB78-45CA-BC35-523D7457720D}" type="parTrans" cxnId="{026EEBDB-716B-44BD-934F-BE4F4EFF1AC3}">
      <dgm:prSet/>
      <dgm:spPr/>
      <dgm:t>
        <a:bodyPr/>
        <a:lstStyle/>
        <a:p>
          <a:endParaRPr lang="en-US" sz="2000"/>
        </a:p>
      </dgm:t>
    </dgm:pt>
    <dgm:pt modelId="{36A1D5F9-C170-4561-9937-E50694B99744}" type="sibTrans" cxnId="{026EEBDB-716B-44BD-934F-BE4F4EFF1AC3}">
      <dgm:prSet/>
      <dgm:spPr/>
      <dgm:t>
        <a:bodyPr/>
        <a:lstStyle/>
        <a:p>
          <a:endParaRPr lang="en-US" sz="2000"/>
        </a:p>
      </dgm:t>
    </dgm:pt>
    <dgm:pt modelId="{5A02577C-4134-40F6-B5F0-278C53E9381F}">
      <dgm:prSet phldrT="[Text]" custT="1"/>
      <dgm:spPr/>
      <dgm:t>
        <a:bodyPr/>
        <a:lstStyle/>
        <a:p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AOP coined by </a:t>
          </a:r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Gregor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</a:t>
          </a:r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Kiczales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(Xerox PARC) 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21808F17-1F02-4E33-A5B5-0286D4838E56}" type="parTrans" cxnId="{587EA998-A3D3-4BEA-99B1-415C919868B9}">
      <dgm:prSet/>
      <dgm:spPr/>
      <dgm:t>
        <a:bodyPr/>
        <a:lstStyle/>
        <a:p>
          <a:endParaRPr lang="en-US" sz="2000"/>
        </a:p>
      </dgm:t>
    </dgm:pt>
    <dgm:pt modelId="{2B7EE1DF-607B-4563-AD1E-8E3EE9832EC3}" type="sibTrans" cxnId="{587EA998-A3D3-4BEA-99B1-415C919868B9}">
      <dgm:prSet/>
      <dgm:spPr/>
      <dgm:t>
        <a:bodyPr/>
        <a:lstStyle/>
        <a:p>
          <a:endParaRPr lang="en-US" sz="2000"/>
        </a:p>
      </dgm:t>
    </dgm:pt>
    <dgm:pt modelId="{E21FE883-35DC-4FE6-AF1B-2491CD7831A2}">
      <dgm:prSet phldrT="[Text]" custT="1"/>
      <dgm:spPr/>
      <dgm:t>
        <a:bodyPr/>
        <a:lstStyle/>
        <a:p>
          <a:r>
            <a:rPr lang="en-US" sz="900" smtClean="0">
              <a:solidFill>
                <a:schemeClr val="bg1">
                  <a:lumMod val="50000"/>
                  <a:lumOff val="50000"/>
                </a:schemeClr>
              </a:solidFill>
            </a:rPr>
            <a:t>AspectJ 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published;</a:t>
          </a:r>
        </a:p>
        <a:p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First AOSD Conference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FB35E9CD-97D8-42D6-ADD0-19C172950D6E}" type="parTrans" cxnId="{858C00D8-4066-47D5-8526-F40974109657}">
      <dgm:prSet/>
      <dgm:spPr/>
      <dgm:t>
        <a:bodyPr/>
        <a:lstStyle/>
        <a:p>
          <a:endParaRPr lang="en-US" sz="2000"/>
        </a:p>
      </dgm:t>
    </dgm:pt>
    <dgm:pt modelId="{136F5946-8A96-4A04-9A3C-13040A5E99D0}" type="sibTrans" cxnId="{858C00D8-4066-47D5-8526-F40974109657}">
      <dgm:prSet/>
      <dgm:spPr/>
      <dgm:t>
        <a:bodyPr/>
        <a:lstStyle/>
        <a:p>
          <a:endParaRPr lang="en-US" sz="2000"/>
        </a:p>
      </dgm:t>
    </dgm:pt>
    <dgm:pt modelId="{4087BBD4-DA1A-464D-8E3C-2E33DDD603A1}">
      <dgm:prSet phldrT="[Text]" custT="1"/>
      <dgm:spPr/>
      <dgm:t>
        <a:bodyPr/>
        <a:lstStyle/>
        <a:p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PostSharp 1.0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9F7508D3-DD59-4C15-AE0B-A83C7F110EB6}" type="parTrans" cxnId="{5443E455-D38C-4EB7-9CB3-328760D2A856}">
      <dgm:prSet/>
      <dgm:spPr/>
      <dgm:t>
        <a:bodyPr/>
        <a:lstStyle/>
        <a:p>
          <a:endParaRPr lang="en-US" sz="2000"/>
        </a:p>
      </dgm:t>
    </dgm:pt>
    <dgm:pt modelId="{B4661DF2-70D3-4A83-8CA0-29A2C411679C}" type="sibTrans" cxnId="{5443E455-D38C-4EB7-9CB3-328760D2A856}">
      <dgm:prSet/>
      <dgm:spPr/>
      <dgm:t>
        <a:bodyPr/>
        <a:lstStyle/>
        <a:p>
          <a:endParaRPr lang="en-US" sz="2000"/>
        </a:p>
      </dgm:t>
    </dgm:pt>
    <dgm:pt modelId="{FF4CA1B0-0A11-4553-8E81-06ED96A1E59E}">
      <dgm:prSet phldrT="[Text]" custT="1"/>
      <dgm:spPr/>
      <dgm:t>
        <a:bodyPr/>
        <a:lstStyle/>
        <a:p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PostSharp 1.5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82E69458-2115-4FE4-A669-6428B42606B7}" type="parTrans" cxnId="{08064BC3-A734-43BD-8462-FFDF1F0C4906}">
      <dgm:prSet/>
      <dgm:spPr/>
      <dgm:t>
        <a:bodyPr/>
        <a:lstStyle/>
        <a:p>
          <a:endParaRPr lang="en-US" sz="2000"/>
        </a:p>
      </dgm:t>
    </dgm:pt>
    <dgm:pt modelId="{16DEEA23-C2C9-4A3E-8604-E6BD549B2F17}" type="sibTrans" cxnId="{08064BC3-A734-43BD-8462-FFDF1F0C4906}">
      <dgm:prSet/>
      <dgm:spPr/>
      <dgm:t>
        <a:bodyPr/>
        <a:lstStyle/>
        <a:p>
          <a:endParaRPr lang="en-US" sz="2000"/>
        </a:p>
      </dgm:t>
    </dgm:pt>
    <dgm:pt modelId="{EF7BEDB9-36B9-4E85-A76D-6846B35CC2A9}">
      <dgm:prSet phldrT="[Text]" custT="1"/>
      <dgm:spPr/>
      <dgm:t>
        <a:bodyPr/>
        <a:lstStyle/>
        <a:p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PostSharp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2.1 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581483DE-A87C-47DD-BED5-FF356DA056F9}" type="parTrans" cxnId="{66431E86-E49E-4B92-9EE6-E655B55234FA}">
      <dgm:prSet/>
      <dgm:spPr/>
      <dgm:t>
        <a:bodyPr/>
        <a:lstStyle/>
        <a:p>
          <a:endParaRPr lang="en-US" sz="2000"/>
        </a:p>
      </dgm:t>
    </dgm:pt>
    <dgm:pt modelId="{93C20264-C47E-46E0-8420-159F51DD4CC3}" type="sibTrans" cxnId="{66431E86-E49E-4B92-9EE6-E655B55234FA}">
      <dgm:prSet/>
      <dgm:spPr/>
      <dgm:t>
        <a:bodyPr/>
        <a:lstStyle/>
        <a:p>
          <a:endParaRPr lang="en-US" sz="2000"/>
        </a:p>
      </dgm:t>
    </dgm:pt>
    <dgm:pt modelId="{3B8D49C3-0450-4069-9C14-66315AC6365A}">
      <dgm:prSet phldrT="[Text]" custT="1"/>
      <dgm:spPr/>
      <dgm:t>
        <a:bodyPr/>
        <a:lstStyle/>
        <a:p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Build up of Interface21, later </a:t>
          </a:r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SpringSource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, around </a:t>
          </a:r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IoC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and AOP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9EF93CF4-159C-4A8F-B5A9-0FC50F0E083E}" type="parTrans" cxnId="{EA334D71-8660-4AF0-A4B6-5DBFBF1CC394}">
      <dgm:prSet/>
      <dgm:spPr/>
      <dgm:t>
        <a:bodyPr/>
        <a:lstStyle/>
        <a:p>
          <a:endParaRPr lang="en-US" sz="2000"/>
        </a:p>
      </dgm:t>
    </dgm:pt>
    <dgm:pt modelId="{37ECAC71-0CE8-412D-B924-A7FDFCF93274}" type="sibTrans" cxnId="{EA334D71-8660-4AF0-A4B6-5DBFBF1CC394}">
      <dgm:prSet/>
      <dgm:spPr/>
      <dgm:t>
        <a:bodyPr/>
        <a:lstStyle/>
        <a:p>
          <a:endParaRPr lang="en-US" sz="2000"/>
        </a:p>
      </dgm:t>
    </dgm:pt>
    <dgm:pt modelId="{B075F1DA-AC9E-4E8E-9D8B-A4553617FE58}">
      <dgm:prSet phldrT="[Text]" custT="1"/>
      <dgm:spPr/>
      <dgm:t>
        <a:bodyPr/>
        <a:lstStyle/>
        <a:p>
          <a:r>
            <a:rPr lang="en-US" sz="1050" dirty="0" smtClean="0"/>
            <a:t>2009-2010</a:t>
          </a:r>
          <a:endParaRPr lang="en-US" sz="1050" dirty="0"/>
        </a:p>
      </dgm:t>
    </dgm:pt>
    <dgm:pt modelId="{348C83D7-538E-43AE-8C80-F6AA82546D7E}" type="parTrans" cxnId="{EC9DB1EA-35BC-48AC-994A-084273C881AB}">
      <dgm:prSet/>
      <dgm:spPr/>
      <dgm:t>
        <a:bodyPr/>
        <a:lstStyle/>
        <a:p>
          <a:endParaRPr lang="en-US" sz="2000"/>
        </a:p>
      </dgm:t>
    </dgm:pt>
    <dgm:pt modelId="{BA8332E8-2D84-4B9E-94E9-088CBF230F86}" type="sibTrans" cxnId="{EC9DB1EA-35BC-48AC-994A-084273C881AB}">
      <dgm:prSet/>
      <dgm:spPr/>
      <dgm:t>
        <a:bodyPr/>
        <a:lstStyle/>
        <a:p>
          <a:endParaRPr lang="en-US" sz="2000"/>
        </a:p>
      </dgm:t>
    </dgm:pt>
    <dgm:pt modelId="{1A05212B-61BC-4353-A4EC-591006E3B5A6}">
      <dgm:prSet phldrT="[Text]" custT="1"/>
      <dgm:spPr/>
      <dgm:t>
        <a:bodyPr/>
        <a:lstStyle/>
        <a:p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SpringSource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acquired by </a:t>
          </a:r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VMWare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, $400M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554996FA-8E5E-4288-9A32-FBE98D033000}" type="parTrans" cxnId="{0AA0EA74-4EB9-4858-AE47-B9C56FBB80E9}">
      <dgm:prSet/>
      <dgm:spPr/>
      <dgm:t>
        <a:bodyPr/>
        <a:lstStyle/>
        <a:p>
          <a:endParaRPr lang="en-US" sz="2000"/>
        </a:p>
      </dgm:t>
    </dgm:pt>
    <dgm:pt modelId="{929D6DAD-E3E5-46E3-BD9B-B71B3F7CEECD}" type="sibTrans" cxnId="{0AA0EA74-4EB9-4858-AE47-B9C56FBB80E9}">
      <dgm:prSet/>
      <dgm:spPr/>
      <dgm:t>
        <a:bodyPr/>
        <a:lstStyle/>
        <a:p>
          <a:endParaRPr lang="en-US" sz="2000"/>
        </a:p>
      </dgm:t>
    </dgm:pt>
    <dgm:pt modelId="{8D443284-ADBD-42EC-84C6-BF0134F586C6}">
      <dgm:prSet phldrT="[Text]" custT="1"/>
      <dgm:spPr/>
      <dgm:t>
        <a:bodyPr/>
        <a:lstStyle/>
        <a:p>
          <a:r>
            <a:rPr lang="en-US" sz="1050" dirty="0" smtClean="0"/>
            <a:t>1994-1996</a:t>
          </a:r>
          <a:endParaRPr lang="en-US" sz="1050" dirty="0"/>
        </a:p>
      </dgm:t>
    </dgm:pt>
    <dgm:pt modelId="{181E2BF0-5AB5-4FEC-9799-AE9B1E72AE33}" type="parTrans" cxnId="{0EE04038-6428-4147-8018-1BE6279C1A21}">
      <dgm:prSet/>
      <dgm:spPr/>
      <dgm:t>
        <a:bodyPr/>
        <a:lstStyle/>
        <a:p>
          <a:endParaRPr lang="en-US" sz="2000"/>
        </a:p>
      </dgm:t>
    </dgm:pt>
    <dgm:pt modelId="{B5708030-D643-42F9-B760-6EFB7CA34920}" type="sibTrans" cxnId="{0EE04038-6428-4147-8018-1BE6279C1A21}">
      <dgm:prSet/>
      <dgm:spPr/>
      <dgm:t>
        <a:bodyPr/>
        <a:lstStyle/>
        <a:p>
          <a:endParaRPr lang="en-US" sz="2000"/>
        </a:p>
      </dgm:t>
    </dgm:pt>
    <dgm:pt modelId="{88EB27D5-5FB6-4263-87A8-2F516EED4550}">
      <dgm:prSet phldrT="[Text]" custT="1"/>
      <dgm:spPr/>
      <dgm:t>
        <a:bodyPr/>
        <a:lstStyle/>
        <a:p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First efforts on program transformation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D874916B-AF6B-4961-82A7-1D64F14C9846}" type="parTrans" cxnId="{B2DD8F13-0860-4B32-83B6-CA85CC6B6030}">
      <dgm:prSet/>
      <dgm:spPr/>
      <dgm:t>
        <a:bodyPr/>
        <a:lstStyle/>
        <a:p>
          <a:endParaRPr lang="en-US" sz="2000"/>
        </a:p>
      </dgm:t>
    </dgm:pt>
    <dgm:pt modelId="{D25581A0-1E6B-4205-89AE-ED0A74371515}" type="sibTrans" cxnId="{B2DD8F13-0860-4B32-83B6-CA85CC6B6030}">
      <dgm:prSet/>
      <dgm:spPr/>
      <dgm:t>
        <a:bodyPr/>
        <a:lstStyle/>
        <a:p>
          <a:endParaRPr lang="en-US" sz="2000"/>
        </a:p>
      </dgm:t>
    </dgm:pt>
    <dgm:pt modelId="{098C4B84-F9BA-48D5-8666-3CE6F444A4A4}">
      <dgm:prSet phldrT="[Text]" custT="1"/>
      <dgm:spPr/>
      <dgm:t>
        <a:bodyPr/>
        <a:lstStyle/>
        <a:p>
          <a:r>
            <a:rPr lang="en-US" sz="900" smtClean="0">
              <a:solidFill>
                <a:schemeClr val="bg1">
                  <a:lumMod val="50000"/>
                  <a:lumOff val="50000"/>
                </a:schemeClr>
              </a:solidFill>
            </a:rPr>
            <a:t>Works Begins on PostSharp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174582A8-AABE-4E23-97A8-B45B7A520CA3}" type="parTrans" cxnId="{0C89BA22-8166-4A1A-B506-D154A7C769C8}">
      <dgm:prSet/>
      <dgm:spPr/>
      <dgm:t>
        <a:bodyPr/>
        <a:lstStyle/>
        <a:p>
          <a:endParaRPr lang="en-US"/>
        </a:p>
      </dgm:t>
    </dgm:pt>
    <dgm:pt modelId="{A8329A54-C038-4BF2-95DD-5B79FBD4F8A4}" type="sibTrans" cxnId="{0C89BA22-8166-4A1A-B506-D154A7C769C8}">
      <dgm:prSet/>
      <dgm:spPr/>
      <dgm:t>
        <a:bodyPr/>
        <a:lstStyle/>
        <a:p>
          <a:endParaRPr lang="en-US"/>
        </a:p>
      </dgm:t>
    </dgm:pt>
    <dgm:pt modelId="{40E50DCC-21B7-4C64-9C6D-B78EC2041A9D}">
      <dgm:prSet phldrT="[Text]" custT="1"/>
      <dgm:spPr/>
      <dgm:t>
        <a:bodyPr/>
        <a:lstStyle/>
        <a:p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JBoss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AOP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7F708FA3-E8CB-462F-923C-ACA7C6F059B9}" type="parTrans" cxnId="{B5F9195C-F4CC-4A7C-B629-B2625FA65BBC}">
      <dgm:prSet/>
      <dgm:spPr/>
      <dgm:t>
        <a:bodyPr/>
        <a:lstStyle/>
        <a:p>
          <a:endParaRPr lang="en-US"/>
        </a:p>
      </dgm:t>
    </dgm:pt>
    <dgm:pt modelId="{D1CAD147-7A1C-4578-BC47-192A428B0F2E}" type="sibTrans" cxnId="{B5F9195C-F4CC-4A7C-B629-B2625FA65BBC}">
      <dgm:prSet/>
      <dgm:spPr/>
      <dgm:t>
        <a:bodyPr/>
        <a:lstStyle/>
        <a:p>
          <a:endParaRPr lang="en-US"/>
        </a:p>
      </dgm:t>
    </dgm:pt>
    <dgm:pt modelId="{6EF134A4-1847-4BA2-AFF5-DC817C1F43C6}">
      <dgm:prSet custT="1"/>
      <dgm:spPr/>
      <dgm:t>
        <a:bodyPr/>
        <a:lstStyle/>
        <a:p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.NET 1.0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D017F4BA-34A8-479C-89F3-AA4ED86C4A25}" type="parTrans" cxnId="{95E6222F-A2BE-4D2F-AA64-CFDCCFF97A16}">
      <dgm:prSet/>
      <dgm:spPr/>
      <dgm:t>
        <a:bodyPr/>
        <a:lstStyle/>
        <a:p>
          <a:endParaRPr lang="en-US"/>
        </a:p>
      </dgm:t>
    </dgm:pt>
    <dgm:pt modelId="{0AAB2AEF-5B0A-4F12-9CEC-D6ECF7588DB2}" type="sibTrans" cxnId="{95E6222F-A2BE-4D2F-AA64-CFDCCFF97A16}">
      <dgm:prSet/>
      <dgm:spPr/>
      <dgm:t>
        <a:bodyPr/>
        <a:lstStyle/>
        <a:p>
          <a:endParaRPr lang="en-US"/>
        </a:p>
      </dgm:t>
    </dgm:pt>
    <dgm:pt modelId="{7CDBB4A6-24AB-4632-B2A4-099F6E20610C}">
      <dgm:prSet phldrT="[Text]" custT="1"/>
      <dgm:spPr/>
      <dgm:t>
        <a:bodyPr/>
        <a:lstStyle/>
        <a:p>
          <a:r>
            <a:rPr lang="en-US" sz="1050" dirty="0" smtClean="0"/>
            <a:t>2004</a:t>
          </a:r>
          <a:endParaRPr lang="en-US" sz="1050" dirty="0"/>
        </a:p>
      </dgm:t>
    </dgm:pt>
    <dgm:pt modelId="{A4FB45E6-BF8A-44F7-905D-616079C34369}" type="sibTrans" cxnId="{4591E31D-8879-4953-8B58-98F3072E5808}">
      <dgm:prSet/>
      <dgm:spPr/>
      <dgm:t>
        <a:bodyPr/>
        <a:lstStyle/>
        <a:p>
          <a:endParaRPr lang="en-US" sz="2000"/>
        </a:p>
      </dgm:t>
    </dgm:pt>
    <dgm:pt modelId="{CC872EB0-5746-48B6-80B3-E891BA726B61}" type="parTrans" cxnId="{4591E31D-8879-4953-8B58-98F3072E5808}">
      <dgm:prSet/>
      <dgm:spPr/>
      <dgm:t>
        <a:bodyPr/>
        <a:lstStyle/>
        <a:p>
          <a:endParaRPr lang="en-US" sz="2000"/>
        </a:p>
      </dgm:t>
    </dgm:pt>
    <dgm:pt modelId="{38706AD7-7DA2-4525-94C2-30D3EF0BE6FE}">
      <dgm:prSet phldrT="[Text]" custT="1"/>
      <dgm:spPr/>
      <dgm:t>
        <a:bodyPr/>
        <a:lstStyle/>
        <a:p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WebSphere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AOP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F751CD38-01CC-4EA2-9F0E-EF53D7274242}" type="parTrans" cxnId="{5EE74662-65F0-4BFD-85C7-E3ED3EAD4FAC}">
      <dgm:prSet/>
      <dgm:spPr/>
      <dgm:t>
        <a:bodyPr/>
        <a:lstStyle/>
        <a:p>
          <a:endParaRPr lang="en-US"/>
        </a:p>
      </dgm:t>
    </dgm:pt>
    <dgm:pt modelId="{718277F3-88DD-49B5-B645-42BD43BB53A8}" type="sibTrans" cxnId="{5EE74662-65F0-4BFD-85C7-E3ED3EAD4FAC}">
      <dgm:prSet/>
      <dgm:spPr/>
      <dgm:t>
        <a:bodyPr/>
        <a:lstStyle/>
        <a:p>
          <a:endParaRPr lang="en-US"/>
        </a:p>
      </dgm:t>
    </dgm:pt>
    <dgm:pt modelId="{823C688C-9013-49FC-B940-21A1F6FB18FC}">
      <dgm:prSet phldrT="[Text]" custT="1"/>
      <dgm:spPr/>
      <dgm:t>
        <a:bodyPr/>
        <a:lstStyle/>
        <a:p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AJDT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0CF1F8AA-D09E-4AD3-AE04-8F9D65B14D3D}" type="parTrans" cxnId="{2456C30D-05FA-4840-AD6F-DC7F8441EBBF}">
      <dgm:prSet/>
      <dgm:spPr/>
      <dgm:t>
        <a:bodyPr/>
        <a:lstStyle/>
        <a:p>
          <a:endParaRPr lang="en-US"/>
        </a:p>
      </dgm:t>
    </dgm:pt>
    <dgm:pt modelId="{61D834A1-A55C-4E04-A3D5-D2928B768D3A}" type="sibTrans" cxnId="{2456C30D-05FA-4840-AD6F-DC7F8441EBBF}">
      <dgm:prSet/>
      <dgm:spPr/>
      <dgm:t>
        <a:bodyPr/>
        <a:lstStyle/>
        <a:p>
          <a:endParaRPr lang="en-US"/>
        </a:p>
      </dgm:t>
    </dgm:pt>
    <dgm:pt modelId="{4B074CBC-6C22-463D-813E-3484BA338E6E}">
      <dgm:prSet phldrT="[Text]" custT="1"/>
      <dgm:spPr/>
      <dgm:t>
        <a:bodyPr/>
        <a:lstStyle/>
        <a:p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SAP Enhancement Framework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F6E7F6BF-7372-456D-9057-F54AC49FE23B}" type="parTrans" cxnId="{4D6DABA7-8BB6-4C23-9722-B853ECF4C78C}">
      <dgm:prSet/>
      <dgm:spPr/>
      <dgm:t>
        <a:bodyPr/>
        <a:lstStyle/>
        <a:p>
          <a:endParaRPr lang="en-US"/>
        </a:p>
      </dgm:t>
    </dgm:pt>
    <dgm:pt modelId="{3DC17942-FB38-4507-A4C4-A23674E60ACA}" type="sibTrans" cxnId="{4D6DABA7-8BB6-4C23-9722-B853ECF4C78C}">
      <dgm:prSet/>
      <dgm:spPr/>
      <dgm:t>
        <a:bodyPr/>
        <a:lstStyle/>
        <a:p>
          <a:endParaRPr lang="en-US"/>
        </a:p>
      </dgm:t>
    </dgm:pt>
    <dgm:pt modelId="{5449F85B-D852-42E3-8B2D-B0232DCB1CF0}">
      <dgm:prSet phldrT="[Text]" custT="1"/>
      <dgm:spPr/>
      <dgm:t>
        <a:bodyPr/>
        <a:lstStyle/>
        <a:p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ALCOB (AOP for COBOL)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A4999FB2-68CC-4608-B62B-FBFBD4504216}" type="parTrans" cxnId="{0C6A27B3-230A-431D-9547-6B0BCC1C3081}">
      <dgm:prSet/>
      <dgm:spPr/>
      <dgm:t>
        <a:bodyPr/>
        <a:lstStyle/>
        <a:p>
          <a:endParaRPr lang="en-US"/>
        </a:p>
      </dgm:t>
    </dgm:pt>
    <dgm:pt modelId="{A9D2EBB4-F996-448E-80C5-CD3153CB6F6A}" type="sibTrans" cxnId="{0C6A27B3-230A-431D-9547-6B0BCC1C3081}">
      <dgm:prSet/>
      <dgm:spPr/>
      <dgm:t>
        <a:bodyPr/>
        <a:lstStyle/>
        <a:p>
          <a:endParaRPr lang="en-US"/>
        </a:p>
      </dgm:t>
    </dgm:pt>
    <dgm:pt modelId="{9FFE123D-9D65-400F-8373-5D7462364809}">
      <dgm:prSet phldrT="[Text]" custT="1"/>
      <dgm:spPr/>
      <dgm:t>
        <a:bodyPr/>
        <a:lstStyle/>
        <a:p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PostSharp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2.0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45A6A072-7C4D-4F43-BCBE-6D55288810AE}" type="parTrans" cxnId="{4009DE43-D131-45BE-B53D-E9FBB23D4710}">
      <dgm:prSet/>
      <dgm:spPr/>
      <dgm:t>
        <a:bodyPr/>
        <a:lstStyle/>
        <a:p>
          <a:endParaRPr lang="en-US"/>
        </a:p>
      </dgm:t>
    </dgm:pt>
    <dgm:pt modelId="{AB60EDCC-A7F3-4E24-B750-71277481ED5A}" type="sibTrans" cxnId="{4009DE43-D131-45BE-B53D-E9FBB23D4710}">
      <dgm:prSet/>
      <dgm:spPr/>
      <dgm:t>
        <a:bodyPr/>
        <a:lstStyle/>
        <a:p>
          <a:endParaRPr lang="en-US"/>
        </a:p>
      </dgm:t>
    </dgm:pt>
    <dgm:pt modelId="{410F2F7A-4F1A-422A-8C20-BDC858761DCB}">
      <dgm:prSet phldrT="[Text]" custT="1"/>
      <dgm:spPr/>
      <dgm:t>
        <a:bodyPr/>
        <a:lstStyle/>
        <a:p>
          <a:r>
            <a:rPr lang="en-US" sz="9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PostSharp</a:t>
          </a:r>
          <a:r>
            <a:rPr lang="en-US" sz="900" dirty="0" smtClean="0">
              <a:solidFill>
                <a:schemeClr val="bg1">
                  <a:lumMod val="50000"/>
                  <a:lumOff val="50000"/>
                </a:schemeClr>
              </a:solidFill>
            </a:rPr>
            <a:t> 3.0</a:t>
          </a:r>
          <a:endParaRPr lang="en-US" sz="900" dirty="0">
            <a:solidFill>
              <a:schemeClr val="bg1">
                <a:lumMod val="50000"/>
                <a:lumOff val="50000"/>
              </a:schemeClr>
            </a:solidFill>
          </a:endParaRPr>
        </a:p>
      </dgm:t>
    </dgm:pt>
    <dgm:pt modelId="{41CE08E6-B3CC-44F0-B24E-E9590F713FD4}" type="parTrans" cxnId="{EDE8D043-9AD2-4D48-9E88-EA1ED62484D1}">
      <dgm:prSet/>
      <dgm:spPr/>
      <dgm:t>
        <a:bodyPr/>
        <a:lstStyle/>
        <a:p>
          <a:endParaRPr lang="en-US"/>
        </a:p>
      </dgm:t>
    </dgm:pt>
    <dgm:pt modelId="{7939E5AD-E7A9-40EA-869B-28C431B1E276}" type="sibTrans" cxnId="{EDE8D043-9AD2-4D48-9E88-EA1ED62484D1}">
      <dgm:prSet/>
      <dgm:spPr/>
      <dgm:t>
        <a:bodyPr/>
        <a:lstStyle/>
        <a:p>
          <a:endParaRPr lang="en-US"/>
        </a:p>
      </dgm:t>
    </dgm:pt>
    <dgm:pt modelId="{FD43C57A-41AC-42B1-B1AC-62A3A679538E}" type="pres">
      <dgm:prSet presAssocID="{F600AE77-E893-46E7-B2AD-3D2BDEC5EAAA}" presName="Name0" presStyleCnt="0">
        <dgm:presLayoutVars>
          <dgm:dir/>
          <dgm:animLvl val="lvl"/>
          <dgm:resizeHandles val="exact"/>
        </dgm:presLayoutVars>
      </dgm:prSet>
      <dgm:spPr/>
    </dgm:pt>
    <dgm:pt modelId="{8D72853C-8DA5-4777-802B-3EFCACDC540B}" type="pres">
      <dgm:prSet presAssocID="{8D443284-ADBD-42EC-84C6-BF0134F586C6}" presName="composite" presStyleCnt="0"/>
      <dgm:spPr/>
    </dgm:pt>
    <dgm:pt modelId="{CBDF82AE-4A91-4ED2-A087-5A956D654382}" type="pres">
      <dgm:prSet presAssocID="{8D443284-ADBD-42EC-84C6-BF0134F586C6}" presName="parTx" presStyleLbl="node1" presStyleIdx="0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19A9D4-4E7E-4DB9-84B7-5E1534083F4D}" type="pres">
      <dgm:prSet presAssocID="{8D443284-ADBD-42EC-84C6-BF0134F586C6}" presName="desTx" presStyleLbl="revTx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BDDB84-5303-473E-9C20-E844F72E25DA}" type="pres">
      <dgm:prSet presAssocID="{B5708030-D643-42F9-B760-6EFB7CA34920}" presName="space" presStyleCnt="0"/>
      <dgm:spPr/>
    </dgm:pt>
    <dgm:pt modelId="{4499E555-7B9E-4D9A-BA77-79C15DB17488}" type="pres">
      <dgm:prSet presAssocID="{A1E07411-9BBF-4F1A-83A1-E8C6B0537981}" presName="composite" presStyleCnt="0"/>
      <dgm:spPr/>
    </dgm:pt>
    <dgm:pt modelId="{A439AA47-4553-4CCE-8535-A2E9E710A02E}" type="pres">
      <dgm:prSet presAssocID="{A1E07411-9BBF-4F1A-83A1-E8C6B0537981}" presName="parTx" presStyleLbl="node1" presStyleIdx="1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2DD134-8FE9-4BBF-94CA-B91902F288AD}" type="pres">
      <dgm:prSet presAssocID="{A1E07411-9BBF-4F1A-83A1-E8C6B0537981}" presName="desTx" presStyleLbl="revTx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3DCF06-464A-47A8-B5DD-6B107451B7AE}" type="pres">
      <dgm:prSet presAssocID="{9363FA07-4928-4977-88C5-3E83D86617D2}" presName="space" presStyleCnt="0"/>
      <dgm:spPr/>
    </dgm:pt>
    <dgm:pt modelId="{08D112D1-5F9F-4B3C-ACDB-FB89292D8EAB}" type="pres">
      <dgm:prSet presAssocID="{85DE2708-61BD-4F4C-AE87-524FB96FBF71}" presName="composite" presStyleCnt="0"/>
      <dgm:spPr/>
    </dgm:pt>
    <dgm:pt modelId="{1EF05B83-3226-4D7C-AE3B-5D4F7B833E13}" type="pres">
      <dgm:prSet presAssocID="{85DE2708-61BD-4F4C-AE87-524FB96FBF71}" presName="parTx" presStyleLbl="node1" presStyleIdx="2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968380-C942-42FC-B239-4D550FC6F4E4}" type="pres">
      <dgm:prSet presAssocID="{85DE2708-61BD-4F4C-AE87-524FB96FBF71}" presName="desTx" presStyleLbl="revTx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7AF0B0-69F1-4AB7-8D34-94040E71DB0C}" type="pres">
      <dgm:prSet presAssocID="{CA256C3B-938C-418B-9B8D-9FFB3456A81D}" presName="space" presStyleCnt="0"/>
      <dgm:spPr/>
    </dgm:pt>
    <dgm:pt modelId="{936DC59A-30ED-4656-B4E3-FA2BE68B16DB}" type="pres">
      <dgm:prSet presAssocID="{4FE04242-FD2D-45F6-BA63-5EBD64BD085A}" presName="composite" presStyleCnt="0"/>
      <dgm:spPr/>
    </dgm:pt>
    <dgm:pt modelId="{F02E8BDA-DDAA-44D1-A874-D3D0662D05B4}" type="pres">
      <dgm:prSet presAssocID="{4FE04242-FD2D-45F6-BA63-5EBD64BD085A}" presName="parTx" presStyleLbl="node1" presStyleIdx="3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FF59E6-36A3-479D-BB3D-E3904E008BE0}" type="pres">
      <dgm:prSet presAssocID="{4FE04242-FD2D-45F6-BA63-5EBD64BD085A}" presName="desTx" presStyleLbl="revTx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3A0EA4-5FB1-4F02-8091-7F56D59A4F86}" type="pres">
      <dgm:prSet presAssocID="{58C31789-D21F-4B40-8A43-CFC0362B7B75}" presName="space" presStyleCnt="0"/>
      <dgm:spPr/>
    </dgm:pt>
    <dgm:pt modelId="{3830B999-7037-43C0-8F73-72E25108E6E5}" type="pres">
      <dgm:prSet presAssocID="{7CDBB4A6-24AB-4632-B2A4-099F6E20610C}" presName="composite" presStyleCnt="0"/>
      <dgm:spPr/>
    </dgm:pt>
    <dgm:pt modelId="{301D902C-BB01-41F3-80E3-1EE75E378DE6}" type="pres">
      <dgm:prSet presAssocID="{7CDBB4A6-24AB-4632-B2A4-099F6E20610C}" presName="parTx" presStyleLbl="node1" presStyleIdx="4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C7E5E9-B0AD-4E3D-8BAF-046B65526841}" type="pres">
      <dgm:prSet presAssocID="{7CDBB4A6-24AB-4632-B2A4-099F6E20610C}" presName="desTx" presStyleLbl="revTx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C000B1-D854-4440-BE44-FF147D948ACD}" type="pres">
      <dgm:prSet presAssocID="{A4FB45E6-BF8A-44F7-905D-616079C34369}" presName="space" presStyleCnt="0"/>
      <dgm:spPr/>
    </dgm:pt>
    <dgm:pt modelId="{64BB29EC-CC63-446E-B15A-CB251C88BCF4}" type="pres">
      <dgm:prSet presAssocID="{88E74CED-C86B-417A-9095-B679B840B64E}" presName="composite" presStyleCnt="0"/>
      <dgm:spPr/>
    </dgm:pt>
    <dgm:pt modelId="{9A3AD7CD-F635-41AB-B0DC-4AF209789E4D}" type="pres">
      <dgm:prSet presAssocID="{88E74CED-C86B-417A-9095-B679B840B64E}" presName="parTx" presStyleLbl="node1" presStyleIdx="5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1C4949-861B-42D6-B0E4-24CDCD204FC4}" type="pres">
      <dgm:prSet presAssocID="{88E74CED-C86B-417A-9095-B679B840B64E}" presName="desTx" presStyleLbl="revTx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2F3EF7-1723-4516-B308-5F44CB1D7974}" type="pres">
      <dgm:prSet presAssocID="{9D7F827D-703B-43F0-BC55-65ADEBE4A28B}" presName="space" presStyleCnt="0"/>
      <dgm:spPr/>
    </dgm:pt>
    <dgm:pt modelId="{B0307E7C-AB80-4C7F-93BC-00AC218F79AA}" type="pres">
      <dgm:prSet presAssocID="{B075F1DA-AC9E-4E8E-9D8B-A4553617FE58}" presName="composite" presStyleCnt="0"/>
      <dgm:spPr/>
    </dgm:pt>
    <dgm:pt modelId="{3BC1E470-6069-40D7-A4C2-EC51296EC86F}" type="pres">
      <dgm:prSet presAssocID="{B075F1DA-AC9E-4E8E-9D8B-A4553617FE58}" presName="parTx" presStyleLbl="node1" presStyleIdx="6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79EF47-C359-462B-AA5E-B1133219DD6C}" type="pres">
      <dgm:prSet presAssocID="{B075F1DA-AC9E-4E8E-9D8B-A4553617FE58}" presName="desTx" presStyleLbl="revTx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13732E-272C-4F4F-8B7A-B7680BD645BE}" type="pres">
      <dgm:prSet presAssocID="{BA8332E8-2D84-4B9E-94E9-088CBF230F86}" presName="space" presStyleCnt="0"/>
      <dgm:spPr/>
    </dgm:pt>
    <dgm:pt modelId="{E84C6D28-4340-4C06-8DD3-BD7925D258C9}" type="pres">
      <dgm:prSet presAssocID="{B188FB25-55DC-40D4-B047-EE9A0C1706D7}" presName="composite" presStyleCnt="0"/>
      <dgm:spPr/>
    </dgm:pt>
    <dgm:pt modelId="{B4BBD5B0-626C-4296-96E8-FB8D5A777E7A}" type="pres">
      <dgm:prSet presAssocID="{B188FB25-55DC-40D4-B047-EE9A0C1706D7}" presName="parTx" presStyleLbl="node1" presStyleIdx="7" presStyleCnt="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8371AA-D7DC-49B7-AF4D-15FDF4D5D9CC}" type="pres">
      <dgm:prSet presAssocID="{B188FB25-55DC-40D4-B047-EE9A0C1706D7}" presName="desTx" presStyleLbl="revTx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38AC4DC-1A72-4E02-9B8F-C4B1FB914470}" srcId="{F600AE77-E893-46E7-B2AD-3D2BDEC5EAAA}" destId="{88E74CED-C86B-417A-9095-B679B840B64E}" srcOrd="5" destOrd="0" parTransId="{EBE490DE-DDB0-4A7B-8C07-4AFA1643D9E9}" sibTransId="{9D7F827D-703B-43F0-BC55-65ADEBE4A28B}"/>
    <dgm:cxn modelId="{2953082E-CFDE-48CC-9BA9-AD99FD782176}" type="presOf" srcId="{EF7BEDB9-36B9-4E85-A76D-6846B35CC2A9}" destId="{F08371AA-D7DC-49B7-AF4D-15FDF4D5D9CC}" srcOrd="0" destOrd="0" presId="urn:microsoft.com/office/officeart/2005/8/layout/chevron1"/>
    <dgm:cxn modelId="{9B8BB68F-9723-4BF3-BA37-29212702AC71}" type="presOf" srcId="{3B8D49C3-0450-4069-9C14-66315AC6365A}" destId="{A8C7E5E9-B0AD-4E3D-8BAF-046B65526841}" srcOrd="0" destOrd="0" presId="urn:microsoft.com/office/officeart/2005/8/layout/chevron1"/>
    <dgm:cxn modelId="{95E6222F-A2BE-4D2F-AA64-CFDCCFF97A16}" srcId="{4FE04242-FD2D-45F6-BA63-5EBD64BD085A}" destId="{6EF134A4-1847-4BA2-AFF5-DC817C1F43C6}" srcOrd="2" destOrd="0" parTransId="{D017F4BA-34A8-479C-89F3-AA4ED86C4A25}" sibTransId="{0AAB2AEF-5B0A-4F12-9CEC-D6ECF7588DB2}"/>
    <dgm:cxn modelId="{0C89BA22-8166-4A1A-B506-D154A7C769C8}" srcId="{7CDBB4A6-24AB-4632-B2A4-099F6E20610C}" destId="{098C4B84-F9BA-48D5-8666-3CE6F444A4A4}" srcOrd="1" destOrd="0" parTransId="{174582A8-AABE-4E23-97A8-B45B7A520CA3}" sibTransId="{A8329A54-C038-4BF2-95DD-5B79FBD4F8A4}"/>
    <dgm:cxn modelId="{4591E31D-8879-4953-8B58-98F3072E5808}" srcId="{F600AE77-E893-46E7-B2AD-3D2BDEC5EAAA}" destId="{7CDBB4A6-24AB-4632-B2A4-099F6E20610C}" srcOrd="4" destOrd="0" parTransId="{CC872EB0-5746-48B6-80B3-E891BA726B61}" sibTransId="{A4FB45E6-BF8A-44F7-905D-616079C34369}"/>
    <dgm:cxn modelId="{55598BB8-9BD3-4BA6-87C5-0ACECA1883EE}" type="presOf" srcId="{4B074CBC-6C22-463D-813E-3484BA338E6E}" destId="{A8C7E5E9-B0AD-4E3D-8BAF-046B65526841}" srcOrd="0" destOrd="5" presId="urn:microsoft.com/office/officeart/2005/8/layout/chevron1"/>
    <dgm:cxn modelId="{A972DBA8-195D-48E6-8D94-1640FA264122}" type="presOf" srcId="{FF4CA1B0-0A11-4553-8E81-06ED96A1E59E}" destId="{6A1C4949-861B-42D6-B0E4-24CDCD204FC4}" srcOrd="0" destOrd="1" presId="urn:microsoft.com/office/officeart/2005/8/layout/chevron1"/>
    <dgm:cxn modelId="{EA334D71-8660-4AF0-A4B6-5DBFBF1CC394}" srcId="{7CDBB4A6-24AB-4632-B2A4-099F6E20610C}" destId="{3B8D49C3-0450-4069-9C14-66315AC6365A}" srcOrd="0" destOrd="0" parTransId="{9EF93CF4-159C-4A8F-B5A9-0FC50F0E083E}" sibTransId="{37ECAC71-0CE8-412D-B924-A7FDFCF93274}"/>
    <dgm:cxn modelId="{4AAC5205-2FA5-4A6F-8FC5-76EBB89E7410}" type="presOf" srcId="{5A02577C-4134-40F6-B5F0-278C53E9381F}" destId="{A02DD134-8FE9-4BBF-94CA-B91902F288AD}" srcOrd="0" destOrd="0" presId="urn:microsoft.com/office/officeart/2005/8/layout/chevron1"/>
    <dgm:cxn modelId="{5E0D180B-625B-4BB6-9FB8-47CEF7AB940E}" type="presOf" srcId="{D6F9618B-EE37-484D-851A-1EA0410D5533}" destId="{6FFF59E6-36A3-479D-BB3D-E3904E008BE0}" srcOrd="0" destOrd="1" presId="urn:microsoft.com/office/officeart/2005/8/layout/chevron1"/>
    <dgm:cxn modelId="{B459BFCA-B943-494B-9D9A-93E345896EBC}" type="presOf" srcId="{098C4B84-F9BA-48D5-8666-3CE6F444A4A4}" destId="{A8C7E5E9-B0AD-4E3D-8BAF-046B65526841}" srcOrd="0" destOrd="1" presId="urn:microsoft.com/office/officeart/2005/8/layout/chevron1"/>
    <dgm:cxn modelId="{B08C815E-FBBC-4B28-92F0-FDA41EECF19E}" type="presOf" srcId="{85DE2708-61BD-4F4C-AE87-524FB96FBF71}" destId="{1EF05B83-3226-4D7C-AE3B-5D4F7B833E13}" srcOrd="0" destOrd="0" presId="urn:microsoft.com/office/officeart/2005/8/layout/chevron1"/>
    <dgm:cxn modelId="{D5538C88-05E9-4560-85E9-E2271A354FAC}" type="presOf" srcId="{40E50DCC-21B7-4C64-9C6D-B78EC2041A9D}" destId="{A8C7E5E9-B0AD-4E3D-8BAF-046B65526841}" srcOrd="0" destOrd="2" presId="urn:microsoft.com/office/officeart/2005/8/layout/chevron1"/>
    <dgm:cxn modelId="{4D6DABA7-8BB6-4C23-9722-B853ECF4C78C}" srcId="{7CDBB4A6-24AB-4632-B2A4-099F6E20610C}" destId="{4B074CBC-6C22-463D-813E-3484BA338E6E}" srcOrd="5" destOrd="0" parTransId="{F6E7F6BF-7372-456D-9057-F54AC49FE23B}" sibTransId="{3DC17942-FB38-4507-A4C4-A23674E60ACA}"/>
    <dgm:cxn modelId="{4009DE43-D131-45BE-B53D-E9FBB23D4710}" srcId="{B075F1DA-AC9E-4E8E-9D8B-A4553617FE58}" destId="{9FFE123D-9D65-400F-8373-5D7462364809}" srcOrd="1" destOrd="0" parTransId="{45A6A072-7C4D-4F43-BCBE-6D55288810AE}" sibTransId="{AB60EDCC-A7F3-4E24-B750-71277481ED5A}"/>
    <dgm:cxn modelId="{418E1F7B-6434-44C8-88CF-5FC594FA4EEB}" srcId="{F600AE77-E893-46E7-B2AD-3D2BDEC5EAAA}" destId="{85DE2708-61BD-4F4C-AE87-524FB96FBF71}" srcOrd="2" destOrd="0" parTransId="{7CE6D1CA-9DBD-4691-BEF0-3A81D0681E93}" sibTransId="{CA256C3B-938C-418B-9B8D-9FFB3456A81D}"/>
    <dgm:cxn modelId="{B2DD8F13-0860-4B32-83B6-CA85CC6B6030}" srcId="{8D443284-ADBD-42EC-84C6-BF0134F586C6}" destId="{88EB27D5-5FB6-4263-87A8-2F516EED4550}" srcOrd="0" destOrd="0" parTransId="{D874916B-AF6B-4961-82A7-1D64F14C9846}" sibTransId="{D25581A0-1E6B-4205-89AE-ED0A74371515}"/>
    <dgm:cxn modelId="{587EA998-A3D3-4BEA-99B1-415C919868B9}" srcId="{A1E07411-9BBF-4F1A-83A1-E8C6B0537981}" destId="{5A02577C-4134-40F6-B5F0-278C53E9381F}" srcOrd="0" destOrd="0" parTransId="{21808F17-1F02-4E33-A5B5-0286D4838E56}" sibTransId="{2B7EE1DF-607B-4563-AD1E-8E3EE9832EC3}"/>
    <dgm:cxn modelId="{026EEBDB-716B-44BD-934F-BE4F4EFF1AC3}" srcId="{4FE04242-FD2D-45F6-BA63-5EBD64BD085A}" destId="{D6F9618B-EE37-484D-851A-1EA0410D5533}" srcOrd="1" destOrd="0" parTransId="{C3058F79-CB78-45CA-BC35-523D7457720D}" sibTransId="{36A1D5F9-C170-4561-9937-E50694B99744}"/>
    <dgm:cxn modelId="{B5F9195C-F4CC-4A7C-B629-B2625FA65BBC}" srcId="{7CDBB4A6-24AB-4632-B2A4-099F6E20610C}" destId="{40E50DCC-21B7-4C64-9C6D-B78EC2041A9D}" srcOrd="2" destOrd="0" parTransId="{7F708FA3-E8CB-462F-923C-ACA7C6F059B9}" sibTransId="{D1CAD147-7A1C-4578-BC47-192A428B0F2E}"/>
    <dgm:cxn modelId="{0C6A27B3-230A-431D-9547-6B0BCC1C3081}" srcId="{88E74CED-C86B-417A-9095-B679B840B64E}" destId="{5449F85B-D852-42E3-8B2D-B0232DCB1CF0}" srcOrd="2" destOrd="0" parTransId="{A4999FB2-68CC-4608-B62B-FBFBD4504216}" sibTransId="{A9D2EBB4-F996-448E-80C5-CD3153CB6F6A}"/>
    <dgm:cxn modelId="{5EE74662-65F0-4BFD-85C7-E3ED3EAD4FAC}" srcId="{7CDBB4A6-24AB-4632-B2A4-099F6E20610C}" destId="{38706AD7-7DA2-4525-94C2-30D3EF0BE6FE}" srcOrd="3" destOrd="0" parTransId="{F751CD38-01CC-4EA2-9F0E-EF53D7274242}" sibTransId="{718277F3-88DD-49B5-B645-42BD43BB53A8}"/>
    <dgm:cxn modelId="{66431E86-E49E-4B92-9EE6-E655B55234FA}" srcId="{B188FB25-55DC-40D4-B047-EE9A0C1706D7}" destId="{EF7BEDB9-36B9-4E85-A76D-6846B35CC2A9}" srcOrd="0" destOrd="0" parTransId="{581483DE-A87C-47DD-BED5-FF356DA056F9}" sibTransId="{93C20264-C47E-46E0-8420-159F51DD4CC3}"/>
    <dgm:cxn modelId="{5B99F3E5-E890-435E-9365-9D732AA8116E}" type="presOf" srcId="{6EF134A4-1847-4BA2-AFF5-DC817C1F43C6}" destId="{6FFF59E6-36A3-479D-BB3D-E3904E008BE0}" srcOrd="0" destOrd="2" presId="urn:microsoft.com/office/officeart/2005/8/layout/chevron1"/>
    <dgm:cxn modelId="{758B9893-68FD-4B58-8B51-AAD365E3986B}" type="presOf" srcId="{F600AE77-E893-46E7-B2AD-3D2BDEC5EAAA}" destId="{FD43C57A-41AC-42B1-B1AC-62A3A679538E}" srcOrd="0" destOrd="0" presId="urn:microsoft.com/office/officeart/2005/8/layout/chevron1"/>
    <dgm:cxn modelId="{27D3DB1C-CC02-42B4-A434-308A78FBCDF5}" type="presOf" srcId="{1A05212B-61BC-4353-A4EC-591006E3B5A6}" destId="{AC79EF47-C359-462B-AA5E-B1133219DD6C}" srcOrd="0" destOrd="0" presId="urn:microsoft.com/office/officeart/2005/8/layout/chevron1"/>
    <dgm:cxn modelId="{838BAF7A-9B19-44FF-9992-EEFBB5D7802E}" type="presOf" srcId="{71825436-58C1-4CCC-AB7F-CB32BE338562}" destId="{6FFF59E6-36A3-479D-BB3D-E3904E008BE0}" srcOrd="0" destOrd="0" presId="urn:microsoft.com/office/officeart/2005/8/layout/chevron1"/>
    <dgm:cxn modelId="{0709EEEB-38D7-426E-83BF-AA121159CB33}" type="presOf" srcId="{8D443284-ADBD-42EC-84C6-BF0134F586C6}" destId="{CBDF82AE-4A91-4ED2-A087-5A956D654382}" srcOrd="0" destOrd="0" presId="urn:microsoft.com/office/officeart/2005/8/layout/chevron1"/>
    <dgm:cxn modelId="{B36A4B33-6FB4-4EE6-9E93-3196604145A1}" type="presOf" srcId="{823C688C-9013-49FC-B940-21A1F6FB18FC}" destId="{A8C7E5E9-B0AD-4E3D-8BAF-046B65526841}" srcOrd="0" destOrd="4" presId="urn:microsoft.com/office/officeart/2005/8/layout/chevron1"/>
    <dgm:cxn modelId="{1CF2217E-15F2-4AC9-A087-48D146958F3C}" type="presOf" srcId="{B188FB25-55DC-40D4-B047-EE9A0C1706D7}" destId="{B4BBD5B0-626C-4296-96E8-FB8D5A777E7A}" srcOrd="0" destOrd="0" presId="urn:microsoft.com/office/officeart/2005/8/layout/chevron1"/>
    <dgm:cxn modelId="{E35B8AFB-8248-40AB-9D0D-32E8C1F7FEED}" type="presOf" srcId="{9FFE123D-9D65-400F-8373-5D7462364809}" destId="{AC79EF47-C359-462B-AA5E-B1133219DD6C}" srcOrd="0" destOrd="1" presId="urn:microsoft.com/office/officeart/2005/8/layout/chevron1"/>
    <dgm:cxn modelId="{83B456FD-30C3-4225-AF10-5EA5ACF29052}" type="presOf" srcId="{B075F1DA-AC9E-4E8E-9D8B-A4553617FE58}" destId="{3BC1E470-6069-40D7-A4C2-EC51296EC86F}" srcOrd="0" destOrd="0" presId="urn:microsoft.com/office/officeart/2005/8/layout/chevron1"/>
    <dgm:cxn modelId="{2456C30D-05FA-4840-AD6F-DC7F8441EBBF}" srcId="{7CDBB4A6-24AB-4632-B2A4-099F6E20610C}" destId="{823C688C-9013-49FC-B940-21A1F6FB18FC}" srcOrd="4" destOrd="0" parTransId="{0CF1F8AA-D09E-4AD3-AE04-8F9D65B14D3D}" sibTransId="{61D834A1-A55C-4E04-A3D5-D2928B768D3A}"/>
    <dgm:cxn modelId="{7D1E6BE8-3D34-4FA6-B264-EB81A25F1EB8}" type="presOf" srcId="{88EB27D5-5FB6-4263-87A8-2F516EED4550}" destId="{4819A9D4-4E7E-4DB9-84B7-5E1534083F4D}" srcOrd="0" destOrd="0" presId="urn:microsoft.com/office/officeart/2005/8/layout/chevron1"/>
    <dgm:cxn modelId="{B3AB09A2-3003-4341-ACFF-4495DE773970}" srcId="{F600AE77-E893-46E7-B2AD-3D2BDEC5EAAA}" destId="{A1E07411-9BBF-4F1A-83A1-E8C6B0537981}" srcOrd="1" destOrd="0" parTransId="{F897DB24-CD8D-4622-B1F6-A9CCA3616488}" sibTransId="{9363FA07-4928-4977-88C5-3E83D86617D2}"/>
    <dgm:cxn modelId="{0EE04038-6428-4147-8018-1BE6279C1A21}" srcId="{F600AE77-E893-46E7-B2AD-3D2BDEC5EAAA}" destId="{8D443284-ADBD-42EC-84C6-BF0134F586C6}" srcOrd="0" destOrd="0" parTransId="{181E2BF0-5AB5-4FEC-9799-AE9B1E72AE33}" sibTransId="{B5708030-D643-42F9-B760-6EFB7CA34920}"/>
    <dgm:cxn modelId="{BC97AAAF-5930-4C52-9278-304D2ECD12F3}" type="presOf" srcId="{410F2F7A-4F1A-422A-8C20-BDC858761DCB}" destId="{F08371AA-D7DC-49B7-AF4D-15FDF4D5D9CC}" srcOrd="0" destOrd="1" presId="urn:microsoft.com/office/officeart/2005/8/layout/chevron1"/>
    <dgm:cxn modelId="{5443E455-D38C-4EB7-9CB3-328760D2A856}" srcId="{88E74CED-C86B-417A-9095-B679B840B64E}" destId="{4087BBD4-DA1A-464D-8E3C-2E33DDD603A1}" srcOrd="0" destOrd="0" parTransId="{9F7508D3-DD59-4C15-AE0B-A83C7F110EB6}" sibTransId="{B4661DF2-70D3-4A83-8CA0-29A2C411679C}"/>
    <dgm:cxn modelId="{8891FD7C-2BE0-4431-A659-AEE1A0F97BCB}" type="presOf" srcId="{E21FE883-35DC-4FE6-AF1B-2491CD7831A2}" destId="{D9968380-C942-42FC-B239-4D550FC6F4E4}" srcOrd="0" destOrd="0" presId="urn:microsoft.com/office/officeart/2005/8/layout/chevron1"/>
    <dgm:cxn modelId="{19B36CDA-3943-49F3-9D46-05A5FEE1C158}" type="presOf" srcId="{88E74CED-C86B-417A-9095-B679B840B64E}" destId="{9A3AD7CD-F635-41AB-B0DC-4AF209789E4D}" srcOrd="0" destOrd="0" presId="urn:microsoft.com/office/officeart/2005/8/layout/chevron1"/>
    <dgm:cxn modelId="{858C00D8-4066-47D5-8526-F40974109657}" srcId="{85DE2708-61BD-4F4C-AE87-524FB96FBF71}" destId="{E21FE883-35DC-4FE6-AF1B-2491CD7831A2}" srcOrd="0" destOrd="0" parTransId="{FB35E9CD-97D8-42D6-ADD0-19C172950D6E}" sibTransId="{136F5946-8A96-4A04-9A3C-13040A5E99D0}"/>
    <dgm:cxn modelId="{85F479AD-8B94-4CC9-957F-6E0B83F330AE}" type="presOf" srcId="{A1E07411-9BBF-4F1A-83A1-E8C6B0537981}" destId="{A439AA47-4553-4CCE-8535-A2E9E710A02E}" srcOrd="0" destOrd="0" presId="urn:microsoft.com/office/officeart/2005/8/layout/chevron1"/>
    <dgm:cxn modelId="{F7B1B3CF-8AF9-402C-885E-80690EDD58B8}" srcId="{4FE04242-FD2D-45F6-BA63-5EBD64BD085A}" destId="{71825436-58C1-4CCC-AB7F-CB32BE338562}" srcOrd="0" destOrd="0" parTransId="{59D33301-BF91-4BEE-B954-FD28B7B14543}" sibTransId="{69880DEE-F9E7-43AC-86EC-05EA8F1D91C1}"/>
    <dgm:cxn modelId="{78B9F5C5-5DA6-48F2-9C5A-92BD13601F83}" type="presOf" srcId="{7CDBB4A6-24AB-4632-B2A4-099F6E20610C}" destId="{301D902C-BB01-41F3-80E3-1EE75E378DE6}" srcOrd="0" destOrd="0" presId="urn:microsoft.com/office/officeart/2005/8/layout/chevron1"/>
    <dgm:cxn modelId="{84A4FC65-EC57-4A3B-B36B-18CD26C9FCE7}" type="presOf" srcId="{5449F85B-D852-42E3-8B2D-B0232DCB1CF0}" destId="{6A1C4949-861B-42D6-B0E4-24CDCD204FC4}" srcOrd="0" destOrd="2" presId="urn:microsoft.com/office/officeart/2005/8/layout/chevron1"/>
    <dgm:cxn modelId="{58693C07-3FAD-49B1-A995-6799F1655842}" srcId="{F600AE77-E893-46E7-B2AD-3D2BDEC5EAAA}" destId="{B188FB25-55DC-40D4-B047-EE9A0C1706D7}" srcOrd="7" destOrd="0" parTransId="{F07E4AB3-E285-455A-9F8F-99629B970E29}" sibTransId="{AEB90652-5AB5-4CB2-A5D5-5BEF6DCB6F5F}"/>
    <dgm:cxn modelId="{4DD92688-BC8D-48C1-B742-73145F930700}" type="presOf" srcId="{4FE04242-FD2D-45F6-BA63-5EBD64BD085A}" destId="{F02E8BDA-DDAA-44D1-A874-D3D0662D05B4}" srcOrd="0" destOrd="0" presId="urn:microsoft.com/office/officeart/2005/8/layout/chevron1"/>
    <dgm:cxn modelId="{9630CF65-652D-4517-BCE0-E08918CE7A13}" srcId="{F600AE77-E893-46E7-B2AD-3D2BDEC5EAAA}" destId="{4FE04242-FD2D-45F6-BA63-5EBD64BD085A}" srcOrd="3" destOrd="0" parTransId="{649D0A7E-E88D-4FFD-B81A-26D20C5207B4}" sibTransId="{58C31789-D21F-4B40-8A43-CFC0362B7B75}"/>
    <dgm:cxn modelId="{0AA0EA74-4EB9-4858-AE47-B9C56FBB80E9}" srcId="{B075F1DA-AC9E-4E8E-9D8B-A4553617FE58}" destId="{1A05212B-61BC-4353-A4EC-591006E3B5A6}" srcOrd="0" destOrd="0" parTransId="{554996FA-8E5E-4288-9A32-FBE98D033000}" sibTransId="{929D6DAD-E3E5-46E3-BD9B-B71B3F7CEECD}"/>
    <dgm:cxn modelId="{EC9DB1EA-35BC-48AC-994A-084273C881AB}" srcId="{F600AE77-E893-46E7-B2AD-3D2BDEC5EAAA}" destId="{B075F1DA-AC9E-4E8E-9D8B-A4553617FE58}" srcOrd="6" destOrd="0" parTransId="{348C83D7-538E-43AE-8C80-F6AA82546D7E}" sibTransId="{BA8332E8-2D84-4B9E-94E9-088CBF230F86}"/>
    <dgm:cxn modelId="{AEAD7CD5-DB1F-41D1-AE0C-C7DD3A36EC67}" type="presOf" srcId="{4087BBD4-DA1A-464D-8E3C-2E33DDD603A1}" destId="{6A1C4949-861B-42D6-B0E4-24CDCD204FC4}" srcOrd="0" destOrd="0" presId="urn:microsoft.com/office/officeart/2005/8/layout/chevron1"/>
    <dgm:cxn modelId="{EDE8D043-9AD2-4D48-9E88-EA1ED62484D1}" srcId="{B188FB25-55DC-40D4-B047-EE9A0C1706D7}" destId="{410F2F7A-4F1A-422A-8C20-BDC858761DCB}" srcOrd="1" destOrd="0" parTransId="{41CE08E6-B3CC-44F0-B24E-E9590F713FD4}" sibTransId="{7939E5AD-E7A9-40EA-869B-28C431B1E276}"/>
    <dgm:cxn modelId="{08064BC3-A734-43BD-8462-FFDF1F0C4906}" srcId="{88E74CED-C86B-417A-9095-B679B840B64E}" destId="{FF4CA1B0-0A11-4553-8E81-06ED96A1E59E}" srcOrd="1" destOrd="0" parTransId="{82E69458-2115-4FE4-A669-6428B42606B7}" sibTransId="{16DEEA23-C2C9-4A3E-8604-E6BD549B2F17}"/>
    <dgm:cxn modelId="{AB281D91-47C6-47CE-89DB-BAA7EFD1C49C}" type="presOf" srcId="{38706AD7-7DA2-4525-94C2-30D3EF0BE6FE}" destId="{A8C7E5E9-B0AD-4E3D-8BAF-046B65526841}" srcOrd="0" destOrd="3" presId="urn:microsoft.com/office/officeart/2005/8/layout/chevron1"/>
    <dgm:cxn modelId="{B0E325C5-3B5F-4078-89A9-5228B6612F66}" type="presParOf" srcId="{FD43C57A-41AC-42B1-B1AC-62A3A679538E}" destId="{8D72853C-8DA5-4777-802B-3EFCACDC540B}" srcOrd="0" destOrd="0" presId="urn:microsoft.com/office/officeart/2005/8/layout/chevron1"/>
    <dgm:cxn modelId="{06977EEC-55DD-4B6C-9D20-0B18337D5149}" type="presParOf" srcId="{8D72853C-8DA5-4777-802B-3EFCACDC540B}" destId="{CBDF82AE-4A91-4ED2-A087-5A956D654382}" srcOrd="0" destOrd="0" presId="urn:microsoft.com/office/officeart/2005/8/layout/chevron1"/>
    <dgm:cxn modelId="{E5C9276E-D893-4278-9EA7-992FC4F215D6}" type="presParOf" srcId="{8D72853C-8DA5-4777-802B-3EFCACDC540B}" destId="{4819A9D4-4E7E-4DB9-84B7-5E1534083F4D}" srcOrd="1" destOrd="0" presId="urn:microsoft.com/office/officeart/2005/8/layout/chevron1"/>
    <dgm:cxn modelId="{BB845164-ECDF-45E0-9876-9076122CC76D}" type="presParOf" srcId="{FD43C57A-41AC-42B1-B1AC-62A3A679538E}" destId="{F8BDDB84-5303-473E-9C20-E844F72E25DA}" srcOrd="1" destOrd="0" presId="urn:microsoft.com/office/officeart/2005/8/layout/chevron1"/>
    <dgm:cxn modelId="{9540F9BE-5906-4A08-97E8-E59B4B50A48F}" type="presParOf" srcId="{FD43C57A-41AC-42B1-B1AC-62A3A679538E}" destId="{4499E555-7B9E-4D9A-BA77-79C15DB17488}" srcOrd="2" destOrd="0" presId="urn:microsoft.com/office/officeart/2005/8/layout/chevron1"/>
    <dgm:cxn modelId="{2946B248-8B0F-4F76-BC5F-6FF03136F3BE}" type="presParOf" srcId="{4499E555-7B9E-4D9A-BA77-79C15DB17488}" destId="{A439AA47-4553-4CCE-8535-A2E9E710A02E}" srcOrd="0" destOrd="0" presId="urn:microsoft.com/office/officeart/2005/8/layout/chevron1"/>
    <dgm:cxn modelId="{41E64350-9359-42D4-B515-0FBD3F8EF515}" type="presParOf" srcId="{4499E555-7B9E-4D9A-BA77-79C15DB17488}" destId="{A02DD134-8FE9-4BBF-94CA-B91902F288AD}" srcOrd="1" destOrd="0" presId="urn:microsoft.com/office/officeart/2005/8/layout/chevron1"/>
    <dgm:cxn modelId="{25FF4211-094A-41FB-9EE7-D94066B16630}" type="presParOf" srcId="{FD43C57A-41AC-42B1-B1AC-62A3A679538E}" destId="{583DCF06-464A-47A8-B5DD-6B107451B7AE}" srcOrd="3" destOrd="0" presId="urn:microsoft.com/office/officeart/2005/8/layout/chevron1"/>
    <dgm:cxn modelId="{AC847165-44ED-453B-BD73-BD39806D3E7C}" type="presParOf" srcId="{FD43C57A-41AC-42B1-B1AC-62A3A679538E}" destId="{08D112D1-5F9F-4B3C-ACDB-FB89292D8EAB}" srcOrd="4" destOrd="0" presId="urn:microsoft.com/office/officeart/2005/8/layout/chevron1"/>
    <dgm:cxn modelId="{4714676E-9672-4C3D-9683-816CE7D7C5E6}" type="presParOf" srcId="{08D112D1-5F9F-4B3C-ACDB-FB89292D8EAB}" destId="{1EF05B83-3226-4D7C-AE3B-5D4F7B833E13}" srcOrd="0" destOrd="0" presId="urn:microsoft.com/office/officeart/2005/8/layout/chevron1"/>
    <dgm:cxn modelId="{897965E3-16B7-4111-8EFB-032CA704FA77}" type="presParOf" srcId="{08D112D1-5F9F-4B3C-ACDB-FB89292D8EAB}" destId="{D9968380-C942-42FC-B239-4D550FC6F4E4}" srcOrd="1" destOrd="0" presId="urn:microsoft.com/office/officeart/2005/8/layout/chevron1"/>
    <dgm:cxn modelId="{7DB141F0-DF39-4E59-BD59-FF5BCBB1C996}" type="presParOf" srcId="{FD43C57A-41AC-42B1-B1AC-62A3A679538E}" destId="{DB7AF0B0-69F1-4AB7-8D34-94040E71DB0C}" srcOrd="5" destOrd="0" presId="urn:microsoft.com/office/officeart/2005/8/layout/chevron1"/>
    <dgm:cxn modelId="{ECD5A121-44F8-4188-90D4-8A0908B9D202}" type="presParOf" srcId="{FD43C57A-41AC-42B1-B1AC-62A3A679538E}" destId="{936DC59A-30ED-4656-B4E3-FA2BE68B16DB}" srcOrd="6" destOrd="0" presId="urn:microsoft.com/office/officeart/2005/8/layout/chevron1"/>
    <dgm:cxn modelId="{179060BE-E7DE-4BE5-9A1F-F08A5479B2F1}" type="presParOf" srcId="{936DC59A-30ED-4656-B4E3-FA2BE68B16DB}" destId="{F02E8BDA-DDAA-44D1-A874-D3D0662D05B4}" srcOrd="0" destOrd="0" presId="urn:microsoft.com/office/officeart/2005/8/layout/chevron1"/>
    <dgm:cxn modelId="{FE4303C6-4C30-4273-ACFB-8AFBD8693856}" type="presParOf" srcId="{936DC59A-30ED-4656-B4E3-FA2BE68B16DB}" destId="{6FFF59E6-36A3-479D-BB3D-E3904E008BE0}" srcOrd="1" destOrd="0" presId="urn:microsoft.com/office/officeart/2005/8/layout/chevron1"/>
    <dgm:cxn modelId="{5E739127-0FC2-4BEB-AE0B-A848D6ADE98F}" type="presParOf" srcId="{FD43C57A-41AC-42B1-B1AC-62A3A679538E}" destId="{C83A0EA4-5FB1-4F02-8091-7F56D59A4F86}" srcOrd="7" destOrd="0" presId="urn:microsoft.com/office/officeart/2005/8/layout/chevron1"/>
    <dgm:cxn modelId="{535BDEE4-7BA1-40E5-8A48-E6341477DE28}" type="presParOf" srcId="{FD43C57A-41AC-42B1-B1AC-62A3A679538E}" destId="{3830B999-7037-43C0-8F73-72E25108E6E5}" srcOrd="8" destOrd="0" presId="urn:microsoft.com/office/officeart/2005/8/layout/chevron1"/>
    <dgm:cxn modelId="{09D0DCC1-51EE-47E2-9B29-E8A487C994B1}" type="presParOf" srcId="{3830B999-7037-43C0-8F73-72E25108E6E5}" destId="{301D902C-BB01-41F3-80E3-1EE75E378DE6}" srcOrd="0" destOrd="0" presId="urn:microsoft.com/office/officeart/2005/8/layout/chevron1"/>
    <dgm:cxn modelId="{2509CCC6-3F05-4E99-9B78-FEB5E97AFB70}" type="presParOf" srcId="{3830B999-7037-43C0-8F73-72E25108E6E5}" destId="{A8C7E5E9-B0AD-4E3D-8BAF-046B65526841}" srcOrd="1" destOrd="0" presId="urn:microsoft.com/office/officeart/2005/8/layout/chevron1"/>
    <dgm:cxn modelId="{99224647-8BF7-4483-83DA-9BD3C40E0967}" type="presParOf" srcId="{FD43C57A-41AC-42B1-B1AC-62A3A679538E}" destId="{5CC000B1-D854-4440-BE44-FF147D948ACD}" srcOrd="9" destOrd="0" presId="urn:microsoft.com/office/officeart/2005/8/layout/chevron1"/>
    <dgm:cxn modelId="{860CB2A0-F241-4008-8EE3-8CD2B239D3E5}" type="presParOf" srcId="{FD43C57A-41AC-42B1-B1AC-62A3A679538E}" destId="{64BB29EC-CC63-446E-B15A-CB251C88BCF4}" srcOrd="10" destOrd="0" presId="urn:microsoft.com/office/officeart/2005/8/layout/chevron1"/>
    <dgm:cxn modelId="{8A5FB358-99A2-4FE8-8FD8-9618DC9EAF10}" type="presParOf" srcId="{64BB29EC-CC63-446E-B15A-CB251C88BCF4}" destId="{9A3AD7CD-F635-41AB-B0DC-4AF209789E4D}" srcOrd="0" destOrd="0" presId="urn:microsoft.com/office/officeart/2005/8/layout/chevron1"/>
    <dgm:cxn modelId="{BDEE6EB6-57BC-4E58-8EF7-08777D04B389}" type="presParOf" srcId="{64BB29EC-CC63-446E-B15A-CB251C88BCF4}" destId="{6A1C4949-861B-42D6-B0E4-24CDCD204FC4}" srcOrd="1" destOrd="0" presId="urn:microsoft.com/office/officeart/2005/8/layout/chevron1"/>
    <dgm:cxn modelId="{E8F8FC15-53E2-4D94-A6A6-CF0EF83A6492}" type="presParOf" srcId="{FD43C57A-41AC-42B1-B1AC-62A3A679538E}" destId="{5D2F3EF7-1723-4516-B308-5F44CB1D7974}" srcOrd="11" destOrd="0" presId="urn:microsoft.com/office/officeart/2005/8/layout/chevron1"/>
    <dgm:cxn modelId="{91B0D0E8-3133-42D4-9D92-599CAD66EB1E}" type="presParOf" srcId="{FD43C57A-41AC-42B1-B1AC-62A3A679538E}" destId="{B0307E7C-AB80-4C7F-93BC-00AC218F79AA}" srcOrd="12" destOrd="0" presId="urn:microsoft.com/office/officeart/2005/8/layout/chevron1"/>
    <dgm:cxn modelId="{8699CF23-6936-457E-A052-6B528F2A8D41}" type="presParOf" srcId="{B0307E7C-AB80-4C7F-93BC-00AC218F79AA}" destId="{3BC1E470-6069-40D7-A4C2-EC51296EC86F}" srcOrd="0" destOrd="0" presId="urn:microsoft.com/office/officeart/2005/8/layout/chevron1"/>
    <dgm:cxn modelId="{49608E22-589A-4DAB-B886-4CB282634878}" type="presParOf" srcId="{B0307E7C-AB80-4C7F-93BC-00AC218F79AA}" destId="{AC79EF47-C359-462B-AA5E-B1133219DD6C}" srcOrd="1" destOrd="0" presId="urn:microsoft.com/office/officeart/2005/8/layout/chevron1"/>
    <dgm:cxn modelId="{4BC44A41-8E10-4949-8B0B-721EA9AB971F}" type="presParOf" srcId="{FD43C57A-41AC-42B1-B1AC-62A3A679538E}" destId="{6213732E-272C-4F4F-8B7A-B7680BD645BE}" srcOrd="13" destOrd="0" presId="urn:microsoft.com/office/officeart/2005/8/layout/chevron1"/>
    <dgm:cxn modelId="{E813E912-CB87-4CD5-AEAA-09284E0B2FFA}" type="presParOf" srcId="{FD43C57A-41AC-42B1-B1AC-62A3A679538E}" destId="{E84C6D28-4340-4C06-8DD3-BD7925D258C9}" srcOrd="14" destOrd="0" presId="urn:microsoft.com/office/officeart/2005/8/layout/chevron1"/>
    <dgm:cxn modelId="{35871336-CCC7-4EFF-9D4A-412CDA98DD92}" type="presParOf" srcId="{E84C6D28-4340-4C06-8DD3-BD7925D258C9}" destId="{B4BBD5B0-626C-4296-96E8-FB8D5A777E7A}" srcOrd="0" destOrd="0" presId="urn:microsoft.com/office/officeart/2005/8/layout/chevron1"/>
    <dgm:cxn modelId="{A127F4C8-C52A-41F3-AFB2-0CDFBFB27DE6}" type="presParOf" srcId="{E84C6D28-4340-4C06-8DD3-BD7925D258C9}" destId="{F08371AA-D7DC-49B7-AF4D-15FDF4D5D9CC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AB3E0BB-5BE2-45E2-8275-DDE26CDD10DB}" type="doc">
      <dgm:prSet loTypeId="urn:microsoft.com/office/officeart/2009/layout/CirclePictureHierarchy" loCatId="pictur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2ED57A-69D5-4813-A6E8-A019FED44712}">
      <dgm:prSet phldrT="[Text]"/>
      <dgm:spPr/>
      <dgm:t>
        <a:bodyPr/>
        <a:lstStyle/>
        <a:p>
          <a:r>
            <a:rPr lang="en-US" dirty="0" smtClean="0"/>
            <a:t>Object</a:t>
          </a:r>
          <a:endParaRPr lang="en-US" dirty="0"/>
        </a:p>
      </dgm:t>
    </dgm:pt>
    <dgm:pt modelId="{9B9188F7-CB3F-4767-92E2-070702B91562}" type="parTrans" cxnId="{C3C10D13-C060-4EEB-AEBE-1A6372821E00}">
      <dgm:prSet/>
      <dgm:spPr/>
      <dgm:t>
        <a:bodyPr/>
        <a:lstStyle/>
        <a:p>
          <a:endParaRPr lang="en-US"/>
        </a:p>
      </dgm:t>
    </dgm:pt>
    <dgm:pt modelId="{E7FC8D88-7F54-4E86-AFC5-D7403284D2FA}" type="sibTrans" cxnId="{C3C10D13-C060-4EEB-AEBE-1A6372821E00}">
      <dgm:prSet/>
      <dgm:spPr/>
      <dgm:t>
        <a:bodyPr/>
        <a:lstStyle/>
        <a:p>
          <a:endParaRPr lang="en-US"/>
        </a:p>
      </dgm:t>
    </dgm:pt>
    <dgm:pt modelId="{9321896C-4CBD-425B-B272-DC27B498E663}">
      <dgm:prSet phldrT="[Text]"/>
      <dgm:spPr/>
      <dgm:t>
        <a:bodyPr/>
        <a:lstStyle/>
        <a:p>
          <a:r>
            <a:rPr lang="en-US" dirty="0" smtClean="0"/>
            <a:t>Entity</a:t>
          </a:r>
          <a:endParaRPr lang="en-US" dirty="0"/>
        </a:p>
      </dgm:t>
    </dgm:pt>
    <dgm:pt modelId="{F19D3240-0FE4-4CF2-9664-3653AD08DC76}" type="parTrans" cxnId="{394CA6CD-9190-4E20-ACBF-79FD593A3E1D}">
      <dgm:prSet/>
      <dgm:spPr/>
      <dgm:t>
        <a:bodyPr/>
        <a:lstStyle/>
        <a:p>
          <a:endParaRPr lang="en-US"/>
        </a:p>
      </dgm:t>
    </dgm:pt>
    <dgm:pt modelId="{92CEDB99-40AD-4A57-98A7-007D224CFD89}" type="sibTrans" cxnId="{394CA6CD-9190-4E20-ACBF-79FD593A3E1D}">
      <dgm:prSet/>
      <dgm:spPr/>
      <dgm:t>
        <a:bodyPr/>
        <a:lstStyle/>
        <a:p>
          <a:endParaRPr lang="en-US"/>
        </a:p>
      </dgm:t>
    </dgm:pt>
    <dgm:pt modelId="{EA5C0886-D098-46C5-BE39-D1F1742BDFD0}">
      <dgm:prSet phldrT="[Text]"/>
      <dgm:spPr/>
      <dgm:t>
        <a:bodyPr/>
        <a:lstStyle/>
        <a:p>
          <a:r>
            <a:rPr lang="en-US" dirty="0" smtClean="0"/>
            <a:t>Customer</a:t>
          </a:r>
          <a:endParaRPr lang="en-US" dirty="0"/>
        </a:p>
      </dgm:t>
    </dgm:pt>
    <dgm:pt modelId="{CC004423-F7CC-4A53-B7D7-AE8FDC1301F8}" type="parTrans" cxnId="{94D4A905-7974-4933-834F-B765061EC935}">
      <dgm:prSet/>
      <dgm:spPr/>
      <dgm:t>
        <a:bodyPr/>
        <a:lstStyle/>
        <a:p>
          <a:endParaRPr lang="en-US"/>
        </a:p>
      </dgm:t>
    </dgm:pt>
    <dgm:pt modelId="{FCC780FB-CAD9-437F-BB5B-0F0788BE8C98}" type="sibTrans" cxnId="{94D4A905-7974-4933-834F-B765061EC935}">
      <dgm:prSet/>
      <dgm:spPr/>
      <dgm:t>
        <a:bodyPr/>
        <a:lstStyle/>
        <a:p>
          <a:endParaRPr lang="en-US"/>
        </a:p>
      </dgm:t>
    </dgm:pt>
    <dgm:pt modelId="{86047891-3D0B-4527-81B4-44CE8C7BF267}">
      <dgm:prSet phldrT="[Text]"/>
      <dgm:spPr/>
      <dgm:t>
        <a:bodyPr/>
        <a:lstStyle/>
        <a:p>
          <a:r>
            <a:rPr lang="en-US" dirty="0" smtClean="0"/>
            <a:t>Order</a:t>
          </a:r>
          <a:endParaRPr lang="en-US" dirty="0"/>
        </a:p>
      </dgm:t>
    </dgm:pt>
    <dgm:pt modelId="{E60D9D3B-610B-4B03-92F4-8DD41F8D655E}" type="parTrans" cxnId="{1902C006-6C5F-4180-B361-43E624E0603A}">
      <dgm:prSet/>
      <dgm:spPr/>
      <dgm:t>
        <a:bodyPr/>
        <a:lstStyle/>
        <a:p>
          <a:endParaRPr lang="en-US"/>
        </a:p>
      </dgm:t>
    </dgm:pt>
    <dgm:pt modelId="{DD316EA3-1AC4-446C-AF7F-0FF1FDD62568}" type="sibTrans" cxnId="{1902C006-6C5F-4180-B361-43E624E0603A}">
      <dgm:prSet/>
      <dgm:spPr/>
      <dgm:t>
        <a:bodyPr/>
        <a:lstStyle/>
        <a:p>
          <a:endParaRPr lang="en-US"/>
        </a:p>
      </dgm:t>
    </dgm:pt>
    <dgm:pt modelId="{881FCBE7-5B88-4C98-AEEF-189E6C72A4D2}">
      <dgm:prSet phldrT="[Text]"/>
      <dgm:spPr/>
      <dgm:t>
        <a:bodyPr/>
        <a:lstStyle/>
        <a:p>
          <a:r>
            <a:rPr lang="en-US" dirty="0" smtClean="0"/>
            <a:t>Message</a:t>
          </a:r>
          <a:endParaRPr lang="en-US" dirty="0"/>
        </a:p>
      </dgm:t>
    </dgm:pt>
    <dgm:pt modelId="{5887FC92-2C28-415A-8F65-D4D841FFB45E}" type="parTrans" cxnId="{D255D8DD-1E1A-48C6-8330-57C539410F3D}">
      <dgm:prSet/>
      <dgm:spPr/>
      <dgm:t>
        <a:bodyPr/>
        <a:lstStyle/>
        <a:p>
          <a:endParaRPr lang="en-US"/>
        </a:p>
      </dgm:t>
    </dgm:pt>
    <dgm:pt modelId="{64D03950-6776-465A-97BA-E931DA982BDA}" type="sibTrans" cxnId="{D255D8DD-1E1A-48C6-8330-57C539410F3D}">
      <dgm:prSet/>
      <dgm:spPr/>
      <dgm:t>
        <a:bodyPr/>
        <a:lstStyle/>
        <a:p>
          <a:endParaRPr lang="en-US"/>
        </a:p>
      </dgm:t>
    </dgm:pt>
    <dgm:pt modelId="{3C8328B9-1BB2-4373-B57F-7E27FF6A0567}">
      <dgm:prSet phldrT="[Text]"/>
      <dgm:spPr/>
      <dgm:t>
        <a:bodyPr/>
        <a:lstStyle/>
        <a:p>
          <a:r>
            <a:rPr lang="en-US" dirty="0" smtClean="0"/>
            <a:t>Update Message</a:t>
          </a:r>
          <a:endParaRPr lang="en-US" dirty="0"/>
        </a:p>
      </dgm:t>
    </dgm:pt>
    <dgm:pt modelId="{586D03DE-8D7F-4D75-BA32-FCB5137609A8}" type="parTrans" cxnId="{1931361B-F36E-4F6B-B270-F5CD5955466C}">
      <dgm:prSet/>
      <dgm:spPr/>
      <dgm:t>
        <a:bodyPr/>
        <a:lstStyle/>
        <a:p>
          <a:endParaRPr lang="en-US"/>
        </a:p>
      </dgm:t>
    </dgm:pt>
    <dgm:pt modelId="{EDD92975-B599-4D03-8EC3-DA1B582C2B76}" type="sibTrans" cxnId="{1931361B-F36E-4F6B-B270-F5CD5955466C}">
      <dgm:prSet/>
      <dgm:spPr/>
      <dgm:t>
        <a:bodyPr/>
        <a:lstStyle/>
        <a:p>
          <a:endParaRPr lang="en-US"/>
        </a:p>
      </dgm:t>
    </dgm:pt>
    <dgm:pt modelId="{5F716F24-9F9C-405C-ABCF-D93DAA254C6E}">
      <dgm:prSet phldrT="[Text]"/>
      <dgm:spPr/>
      <dgm:t>
        <a:bodyPr/>
        <a:lstStyle/>
        <a:p>
          <a:r>
            <a:rPr lang="en-US" dirty="0" smtClean="0"/>
            <a:t>Create Message</a:t>
          </a:r>
          <a:endParaRPr lang="en-US" dirty="0"/>
        </a:p>
      </dgm:t>
    </dgm:pt>
    <dgm:pt modelId="{905E8E06-A47A-4E2D-8AFE-136DD61E0B43}" type="parTrans" cxnId="{409B0065-22E4-4AFC-9E97-EB83F709808E}">
      <dgm:prSet/>
      <dgm:spPr/>
      <dgm:t>
        <a:bodyPr/>
        <a:lstStyle/>
        <a:p>
          <a:endParaRPr lang="en-US"/>
        </a:p>
      </dgm:t>
    </dgm:pt>
    <dgm:pt modelId="{4D60DF60-753E-488F-9A0A-D9D87BE2CC5D}" type="sibTrans" cxnId="{409B0065-22E4-4AFC-9E97-EB83F709808E}">
      <dgm:prSet/>
      <dgm:spPr/>
      <dgm:t>
        <a:bodyPr/>
        <a:lstStyle/>
        <a:p>
          <a:endParaRPr lang="en-US"/>
        </a:p>
      </dgm:t>
    </dgm:pt>
    <dgm:pt modelId="{64E649C3-4DFE-41FB-8F0F-B2F72DEE3410}" type="pres">
      <dgm:prSet presAssocID="{2AB3E0BB-5BE2-45E2-8275-DDE26CDD10D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1D8F5ED-B88C-4C9A-9D1E-CA02975B5142}" type="pres">
      <dgm:prSet presAssocID="{482ED57A-69D5-4813-A6E8-A019FED44712}" presName="hierRoot1" presStyleCnt="0"/>
      <dgm:spPr/>
    </dgm:pt>
    <dgm:pt modelId="{30C7081C-7709-43C4-9D53-625B90A23D68}" type="pres">
      <dgm:prSet presAssocID="{482ED57A-69D5-4813-A6E8-A019FED44712}" presName="composite" presStyleCnt="0"/>
      <dgm:spPr/>
    </dgm:pt>
    <dgm:pt modelId="{3BBAA5B8-E5D8-455F-BA65-B2329C45F429}" type="pres">
      <dgm:prSet presAssocID="{482ED57A-69D5-4813-A6E8-A019FED44712}" presName="image" presStyleLbl="node0" presStyleIdx="0" presStyleCnt="1"/>
      <dgm:spPr/>
    </dgm:pt>
    <dgm:pt modelId="{B761F08C-9195-4D9F-AABA-C007F2A0C82E}" type="pres">
      <dgm:prSet presAssocID="{482ED57A-69D5-4813-A6E8-A019FED44712}" presName="text" presStyleLbl="revTx" presStyleIdx="0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A6A8EAD-4ED0-4B5A-868A-132C61CEC13E}" type="pres">
      <dgm:prSet presAssocID="{482ED57A-69D5-4813-A6E8-A019FED44712}" presName="hierChild2" presStyleCnt="0"/>
      <dgm:spPr/>
    </dgm:pt>
    <dgm:pt modelId="{8341E00F-3D77-42A2-9B4D-DBFD94EB220B}" type="pres">
      <dgm:prSet presAssocID="{F19D3240-0FE4-4CF2-9664-3653AD08DC76}" presName="Name10" presStyleLbl="parChTrans1D2" presStyleIdx="0" presStyleCnt="2"/>
      <dgm:spPr/>
      <dgm:t>
        <a:bodyPr/>
        <a:lstStyle/>
        <a:p>
          <a:endParaRPr lang="en-US"/>
        </a:p>
      </dgm:t>
    </dgm:pt>
    <dgm:pt modelId="{1A9B78C4-2139-43AD-B114-8306F90B5DE8}" type="pres">
      <dgm:prSet presAssocID="{9321896C-4CBD-425B-B272-DC27B498E663}" presName="hierRoot2" presStyleCnt="0"/>
      <dgm:spPr/>
    </dgm:pt>
    <dgm:pt modelId="{CBBD2BD4-A74E-4EF3-B65C-B1DAC37175B7}" type="pres">
      <dgm:prSet presAssocID="{9321896C-4CBD-425B-B272-DC27B498E663}" presName="composite2" presStyleCnt="0"/>
      <dgm:spPr/>
    </dgm:pt>
    <dgm:pt modelId="{5C3CA90B-D0E0-4EE0-BB88-142C68978221}" type="pres">
      <dgm:prSet presAssocID="{9321896C-4CBD-425B-B272-DC27B498E663}" presName="image2" presStyleLbl="node2" presStyleIdx="0" presStyleCnt="2"/>
      <dgm:spPr>
        <a:blipFill rotWithShape="1">
          <a:blip xmlns:r="http://schemas.openxmlformats.org/officeDocument/2006/relationships" r:embed="rId1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a:blipFill>
      </dgm:spPr>
    </dgm:pt>
    <dgm:pt modelId="{1A913835-0B72-4320-B30D-0EF4CAE1AEEE}" type="pres">
      <dgm:prSet presAssocID="{9321896C-4CBD-425B-B272-DC27B498E663}" presName="text2" presStyleLbl="revTx" presStyleIdx="1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46A10FB-C6D5-430D-9C5E-46840F63EC1F}" type="pres">
      <dgm:prSet presAssocID="{9321896C-4CBD-425B-B272-DC27B498E663}" presName="hierChild3" presStyleCnt="0"/>
      <dgm:spPr/>
    </dgm:pt>
    <dgm:pt modelId="{A7088D41-1502-47AD-96D0-A56310010280}" type="pres">
      <dgm:prSet presAssocID="{CC004423-F7CC-4A53-B7D7-AE8FDC1301F8}" presName="Name17" presStyleLbl="parChTrans1D3" presStyleIdx="0" presStyleCnt="4"/>
      <dgm:spPr/>
      <dgm:t>
        <a:bodyPr/>
        <a:lstStyle/>
        <a:p>
          <a:endParaRPr lang="en-US"/>
        </a:p>
      </dgm:t>
    </dgm:pt>
    <dgm:pt modelId="{25D9D0A2-4596-4DEF-B78A-E88C0347C46D}" type="pres">
      <dgm:prSet presAssocID="{EA5C0886-D098-46C5-BE39-D1F1742BDFD0}" presName="hierRoot3" presStyleCnt="0"/>
      <dgm:spPr/>
    </dgm:pt>
    <dgm:pt modelId="{7AE13BF4-156E-41C7-89D4-D10E6B5DF073}" type="pres">
      <dgm:prSet presAssocID="{EA5C0886-D098-46C5-BE39-D1F1742BDFD0}" presName="composite3" presStyleCnt="0"/>
      <dgm:spPr/>
    </dgm:pt>
    <dgm:pt modelId="{55EA6C67-2482-43B5-850E-F15F37246EFC}" type="pres">
      <dgm:prSet presAssocID="{EA5C0886-D098-46C5-BE39-D1F1742BDFD0}" presName="image3" presStyleLbl="node3" presStyleIdx="0" presStyleCnt="4"/>
      <dgm:spPr>
        <a:blipFill rotWithShape="1">
          <a:blip xmlns:r="http://schemas.openxmlformats.org/officeDocument/2006/relationships" r:embed="rId1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a:blipFill>
      </dgm:spPr>
    </dgm:pt>
    <dgm:pt modelId="{FD3FA307-3491-4E4C-9BE2-66C1BF4DBC01}" type="pres">
      <dgm:prSet presAssocID="{EA5C0886-D098-46C5-BE39-D1F1742BDFD0}" presName="text3" presStyleLbl="revTx" presStyleIdx="2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8D9E8BB-1035-4C7C-A976-929EAFA79F38}" type="pres">
      <dgm:prSet presAssocID="{EA5C0886-D098-46C5-BE39-D1F1742BDFD0}" presName="hierChild4" presStyleCnt="0"/>
      <dgm:spPr/>
    </dgm:pt>
    <dgm:pt modelId="{D549057C-15AC-445D-92FC-8CA5C205F811}" type="pres">
      <dgm:prSet presAssocID="{E60D9D3B-610B-4B03-92F4-8DD41F8D655E}" presName="Name17" presStyleLbl="parChTrans1D3" presStyleIdx="1" presStyleCnt="4"/>
      <dgm:spPr/>
      <dgm:t>
        <a:bodyPr/>
        <a:lstStyle/>
        <a:p>
          <a:endParaRPr lang="en-US"/>
        </a:p>
      </dgm:t>
    </dgm:pt>
    <dgm:pt modelId="{11F13A12-935E-42AD-9274-D4B52E7F61A0}" type="pres">
      <dgm:prSet presAssocID="{86047891-3D0B-4527-81B4-44CE8C7BF267}" presName="hierRoot3" presStyleCnt="0"/>
      <dgm:spPr/>
    </dgm:pt>
    <dgm:pt modelId="{CD4C2991-B14C-476C-B7B6-6C2F770D5E40}" type="pres">
      <dgm:prSet presAssocID="{86047891-3D0B-4527-81B4-44CE8C7BF267}" presName="composite3" presStyleCnt="0"/>
      <dgm:spPr/>
    </dgm:pt>
    <dgm:pt modelId="{7C51956C-237B-4A85-9376-AB2A0E30493E}" type="pres">
      <dgm:prSet presAssocID="{86047891-3D0B-4527-81B4-44CE8C7BF267}" presName="image3" presStyleLbl="node3" presStyleIdx="1" presStyleCnt="4"/>
      <dgm:spPr>
        <a:blipFill rotWithShape="1">
          <a:blip xmlns:r="http://schemas.openxmlformats.org/officeDocument/2006/relationships" r:embed="rId1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a:blipFill>
      </dgm:spPr>
    </dgm:pt>
    <dgm:pt modelId="{6A99FFBA-DCD2-439E-BCE0-89D84BA67C29}" type="pres">
      <dgm:prSet presAssocID="{86047891-3D0B-4527-81B4-44CE8C7BF267}" presName="text3" presStyleLbl="revTx" presStyleIdx="3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4069FBF-464A-458D-8210-FDF9F17612E3}" type="pres">
      <dgm:prSet presAssocID="{86047891-3D0B-4527-81B4-44CE8C7BF267}" presName="hierChild4" presStyleCnt="0"/>
      <dgm:spPr/>
    </dgm:pt>
    <dgm:pt modelId="{6CB3F1F1-8069-492E-AC2B-274A789232B2}" type="pres">
      <dgm:prSet presAssocID="{5887FC92-2C28-415A-8F65-D4D841FFB45E}" presName="Name10" presStyleLbl="parChTrans1D2" presStyleIdx="1" presStyleCnt="2"/>
      <dgm:spPr/>
      <dgm:t>
        <a:bodyPr/>
        <a:lstStyle/>
        <a:p>
          <a:endParaRPr lang="en-US"/>
        </a:p>
      </dgm:t>
    </dgm:pt>
    <dgm:pt modelId="{EE8CE699-7843-4765-ABB4-FFAA99C8B67B}" type="pres">
      <dgm:prSet presAssocID="{881FCBE7-5B88-4C98-AEEF-189E6C72A4D2}" presName="hierRoot2" presStyleCnt="0"/>
      <dgm:spPr/>
    </dgm:pt>
    <dgm:pt modelId="{544D9F3E-6FD2-4E4B-834B-F91B5BABF2E7}" type="pres">
      <dgm:prSet presAssocID="{881FCBE7-5B88-4C98-AEEF-189E6C72A4D2}" presName="composite2" presStyleCnt="0"/>
      <dgm:spPr/>
    </dgm:pt>
    <dgm:pt modelId="{42C3798E-2645-41BD-8130-2B2FD62224F4}" type="pres">
      <dgm:prSet presAssocID="{881FCBE7-5B88-4C98-AEEF-189E6C72A4D2}" presName="image2" presStyleLbl="node2" presStyleIdx="1" presStyleCnt="2"/>
      <dgm:spPr/>
    </dgm:pt>
    <dgm:pt modelId="{5EA590A1-9FE4-48F7-BDDB-65BE88BC35E6}" type="pres">
      <dgm:prSet presAssocID="{881FCBE7-5B88-4C98-AEEF-189E6C72A4D2}" presName="text2" presStyleLbl="revTx" presStyleIdx="4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5A4C7A5-67D8-42C2-A41D-0F94528BFE0B}" type="pres">
      <dgm:prSet presAssocID="{881FCBE7-5B88-4C98-AEEF-189E6C72A4D2}" presName="hierChild3" presStyleCnt="0"/>
      <dgm:spPr/>
    </dgm:pt>
    <dgm:pt modelId="{93F686EA-7721-41B0-A336-089E6524E661}" type="pres">
      <dgm:prSet presAssocID="{586D03DE-8D7F-4D75-BA32-FCB5137609A8}" presName="Name17" presStyleLbl="parChTrans1D3" presStyleIdx="2" presStyleCnt="4"/>
      <dgm:spPr/>
      <dgm:t>
        <a:bodyPr/>
        <a:lstStyle/>
        <a:p>
          <a:endParaRPr lang="en-US"/>
        </a:p>
      </dgm:t>
    </dgm:pt>
    <dgm:pt modelId="{F7667008-3569-49EC-B45A-4E6F8F156348}" type="pres">
      <dgm:prSet presAssocID="{3C8328B9-1BB2-4373-B57F-7E27FF6A0567}" presName="hierRoot3" presStyleCnt="0"/>
      <dgm:spPr/>
    </dgm:pt>
    <dgm:pt modelId="{97A7556C-7061-4AE8-B5FD-AA3384F02FC8}" type="pres">
      <dgm:prSet presAssocID="{3C8328B9-1BB2-4373-B57F-7E27FF6A0567}" presName="composite3" presStyleCnt="0"/>
      <dgm:spPr/>
    </dgm:pt>
    <dgm:pt modelId="{EC4F6A43-FDAF-4C76-8191-C80AC58CE619}" type="pres">
      <dgm:prSet presAssocID="{3C8328B9-1BB2-4373-B57F-7E27FF6A0567}" presName="image3" presStyleLbl="node3" presStyleIdx="2" presStyleCnt="4"/>
      <dgm:spPr/>
    </dgm:pt>
    <dgm:pt modelId="{B7D30987-6D6C-4EAD-A005-D425B9D33C0F}" type="pres">
      <dgm:prSet presAssocID="{3C8328B9-1BB2-4373-B57F-7E27FF6A0567}" presName="text3" presStyleLbl="revTx" presStyleIdx="5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171EF7C-E8DD-4FDF-A9FC-A42185C348AC}" type="pres">
      <dgm:prSet presAssocID="{3C8328B9-1BB2-4373-B57F-7E27FF6A0567}" presName="hierChild4" presStyleCnt="0"/>
      <dgm:spPr/>
    </dgm:pt>
    <dgm:pt modelId="{82AD8012-3BAB-41B9-9E52-F4D9FA851474}" type="pres">
      <dgm:prSet presAssocID="{905E8E06-A47A-4E2D-8AFE-136DD61E0B43}" presName="Name17" presStyleLbl="parChTrans1D3" presStyleIdx="3" presStyleCnt="4"/>
      <dgm:spPr/>
      <dgm:t>
        <a:bodyPr/>
        <a:lstStyle/>
        <a:p>
          <a:endParaRPr lang="en-US"/>
        </a:p>
      </dgm:t>
    </dgm:pt>
    <dgm:pt modelId="{ABAFBAA7-AABD-4DF0-8BED-FDDD43C8786D}" type="pres">
      <dgm:prSet presAssocID="{5F716F24-9F9C-405C-ABCF-D93DAA254C6E}" presName="hierRoot3" presStyleCnt="0"/>
      <dgm:spPr/>
    </dgm:pt>
    <dgm:pt modelId="{CB7B7797-F46C-409E-8069-77E9871DEEC0}" type="pres">
      <dgm:prSet presAssocID="{5F716F24-9F9C-405C-ABCF-D93DAA254C6E}" presName="composite3" presStyleCnt="0"/>
      <dgm:spPr/>
    </dgm:pt>
    <dgm:pt modelId="{9E407003-60E5-4C19-B06D-F86AB52BBF6A}" type="pres">
      <dgm:prSet presAssocID="{5F716F24-9F9C-405C-ABCF-D93DAA254C6E}" presName="image3" presStyleLbl="node3" presStyleIdx="3" presStyleCnt="4"/>
      <dgm:spPr/>
    </dgm:pt>
    <dgm:pt modelId="{E0B21572-0EF3-43F1-B63B-BC6BA2C6ACCC}" type="pres">
      <dgm:prSet presAssocID="{5F716F24-9F9C-405C-ABCF-D93DAA254C6E}" presName="text3" presStyleLbl="revTx" presStyleIdx="6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A7AC2B2-FD8B-49C1-957E-A6A8082B7CBC}" type="pres">
      <dgm:prSet presAssocID="{5F716F24-9F9C-405C-ABCF-D93DAA254C6E}" presName="hierChild4" presStyleCnt="0"/>
      <dgm:spPr/>
    </dgm:pt>
  </dgm:ptLst>
  <dgm:cxnLst>
    <dgm:cxn modelId="{52F03347-B63B-42C5-A74C-85CDC9FB5CB4}" type="presOf" srcId="{586D03DE-8D7F-4D75-BA32-FCB5137609A8}" destId="{93F686EA-7721-41B0-A336-089E6524E661}" srcOrd="0" destOrd="0" presId="urn:microsoft.com/office/officeart/2009/layout/CirclePictureHierarchy"/>
    <dgm:cxn modelId="{081E0480-5D34-481B-ABF6-B74B0D623E36}" type="presOf" srcId="{CC004423-F7CC-4A53-B7D7-AE8FDC1301F8}" destId="{A7088D41-1502-47AD-96D0-A56310010280}" srcOrd="0" destOrd="0" presId="urn:microsoft.com/office/officeart/2009/layout/CirclePictureHierarchy"/>
    <dgm:cxn modelId="{0F7A205B-C8A7-41CA-8659-173374C4CD9C}" type="presOf" srcId="{9321896C-4CBD-425B-B272-DC27B498E663}" destId="{1A913835-0B72-4320-B30D-0EF4CAE1AEEE}" srcOrd="0" destOrd="0" presId="urn:microsoft.com/office/officeart/2009/layout/CirclePictureHierarchy"/>
    <dgm:cxn modelId="{D255D8DD-1E1A-48C6-8330-57C539410F3D}" srcId="{482ED57A-69D5-4813-A6E8-A019FED44712}" destId="{881FCBE7-5B88-4C98-AEEF-189E6C72A4D2}" srcOrd="1" destOrd="0" parTransId="{5887FC92-2C28-415A-8F65-D4D841FFB45E}" sibTransId="{64D03950-6776-465A-97BA-E931DA982BDA}"/>
    <dgm:cxn modelId="{394CA6CD-9190-4E20-ACBF-79FD593A3E1D}" srcId="{482ED57A-69D5-4813-A6E8-A019FED44712}" destId="{9321896C-4CBD-425B-B272-DC27B498E663}" srcOrd="0" destOrd="0" parTransId="{F19D3240-0FE4-4CF2-9664-3653AD08DC76}" sibTransId="{92CEDB99-40AD-4A57-98A7-007D224CFD89}"/>
    <dgm:cxn modelId="{287023B8-AE3F-4E6D-A430-53E6990698FC}" type="presOf" srcId="{905E8E06-A47A-4E2D-8AFE-136DD61E0B43}" destId="{82AD8012-3BAB-41B9-9E52-F4D9FA851474}" srcOrd="0" destOrd="0" presId="urn:microsoft.com/office/officeart/2009/layout/CirclePictureHierarchy"/>
    <dgm:cxn modelId="{409B0065-22E4-4AFC-9E97-EB83F709808E}" srcId="{881FCBE7-5B88-4C98-AEEF-189E6C72A4D2}" destId="{5F716F24-9F9C-405C-ABCF-D93DAA254C6E}" srcOrd="1" destOrd="0" parTransId="{905E8E06-A47A-4E2D-8AFE-136DD61E0B43}" sibTransId="{4D60DF60-753E-488F-9A0A-D9D87BE2CC5D}"/>
    <dgm:cxn modelId="{94D4A905-7974-4933-834F-B765061EC935}" srcId="{9321896C-4CBD-425B-B272-DC27B498E663}" destId="{EA5C0886-D098-46C5-BE39-D1F1742BDFD0}" srcOrd="0" destOrd="0" parTransId="{CC004423-F7CC-4A53-B7D7-AE8FDC1301F8}" sibTransId="{FCC780FB-CAD9-437F-BB5B-0F0788BE8C98}"/>
    <dgm:cxn modelId="{A6FDC532-64CC-4ED4-8AB9-47A2297BD4CA}" type="presOf" srcId="{881FCBE7-5B88-4C98-AEEF-189E6C72A4D2}" destId="{5EA590A1-9FE4-48F7-BDDB-65BE88BC35E6}" srcOrd="0" destOrd="0" presId="urn:microsoft.com/office/officeart/2009/layout/CirclePictureHierarchy"/>
    <dgm:cxn modelId="{5F2D041B-A4A4-46EB-A2BA-6F05F66BFE7C}" type="presOf" srcId="{EA5C0886-D098-46C5-BE39-D1F1742BDFD0}" destId="{FD3FA307-3491-4E4C-9BE2-66C1BF4DBC01}" srcOrd="0" destOrd="0" presId="urn:microsoft.com/office/officeart/2009/layout/CirclePictureHierarchy"/>
    <dgm:cxn modelId="{910A29BD-10D1-426F-A390-53359AE64905}" type="presOf" srcId="{2AB3E0BB-5BE2-45E2-8275-DDE26CDD10DB}" destId="{64E649C3-4DFE-41FB-8F0F-B2F72DEE3410}" srcOrd="0" destOrd="0" presId="urn:microsoft.com/office/officeart/2009/layout/CirclePictureHierarchy"/>
    <dgm:cxn modelId="{A1BB7979-17FD-479B-9C08-C6CFDB29E070}" type="presOf" srcId="{5887FC92-2C28-415A-8F65-D4D841FFB45E}" destId="{6CB3F1F1-8069-492E-AC2B-274A789232B2}" srcOrd="0" destOrd="0" presId="urn:microsoft.com/office/officeart/2009/layout/CirclePictureHierarchy"/>
    <dgm:cxn modelId="{B3F65BC5-CEE9-4EF3-82A4-59899EB93FCC}" type="presOf" srcId="{86047891-3D0B-4527-81B4-44CE8C7BF267}" destId="{6A99FFBA-DCD2-439E-BCE0-89D84BA67C29}" srcOrd="0" destOrd="0" presId="urn:microsoft.com/office/officeart/2009/layout/CirclePictureHierarchy"/>
    <dgm:cxn modelId="{76FA0B42-B4B4-4A6A-A355-4D4C6DA2E8ED}" type="presOf" srcId="{5F716F24-9F9C-405C-ABCF-D93DAA254C6E}" destId="{E0B21572-0EF3-43F1-B63B-BC6BA2C6ACCC}" srcOrd="0" destOrd="0" presId="urn:microsoft.com/office/officeart/2009/layout/CirclePictureHierarchy"/>
    <dgm:cxn modelId="{1931361B-F36E-4F6B-B270-F5CD5955466C}" srcId="{881FCBE7-5B88-4C98-AEEF-189E6C72A4D2}" destId="{3C8328B9-1BB2-4373-B57F-7E27FF6A0567}" srcOrd="0" destOrd="0" parTransId="{586D03DE-8D7F-4D75-BA32-FCB5137609A8}" sibTransId="{EDD92975-B599-4D03-8EC3-DA1B582C2B76}"/>
    <dgm:cxn modelId="{C3C10D13-C060-4EEB-AEBE-1A6372821E00}" srcId="{2AB3E0BB-5BE2-45E2-8275-DDE26CDD10DB}" destId="{482ED57A-69D5-4813-A6E8-A019FED44712}" srcOrd="0" destOrd="0" parTransId="{9B9188F7-CB3F-4767-92E2-070702B91562}" sibTransId="{E7FC8D88-7F54-4E86-AFC5-D7403284D2FA}"/>
    <dgm:cxn modelId="{EC363D2D-3A03-4781-9DA3-6860E8BD659A}" type="presOf" srcId="{F19D3240-0FE4-4CF2-9664-3653AD08DC76}" destId="{8341E00F-3D77-42A2-9B4D-DBFD94EB220B}" srcOrd="0" destOrd="0" presId="urn:microsoft.com/office/officeart/2009/layout/CirclePictureHierarchy"/>
    <dgm:cxn modelId="{EC02DBA4-BFA0-4155-B139-EE5C7186A290}" type="presOf" srcId="{E60D9D3B-610B-4B03-92F4-8DD41F8D655E}" destId="{D549057C-15AC-445D-92FC-8CA5C205F811}" srcOrd="0" destOrd="0" presId="urn:microsoft.com/office/officeart/2009/layout/CirclePictureHierarchy"/>
    <dgm:cxn modelId="{1902C006-6C5F-4180-B361-43E624E0603A}" srcId="{9321896C-4CBD-425B-B272-DC27B498E663}" destId="{86047891-3D0B-4527-81B4-44CE8C7BF267}" srcOrd="1" destOrd="0" parTransId="{E60D9D3B-610B-4B03-92F4-8DD41F8D655E}" sibTransId="{DD316EA3-1AC4-446C-AF7F-0FF1FDD62568}"/>
    <dgm:cxn modelId="{5EBD1B7D-902B-495E-AD27-F0D97026156B}" type="presOf" srcId="{3C8328B9-1BB2-4373-B57F-7E27FF6A0567}" destId="{B7D30987-6D6C-4EAD-A005-D425B9D33C0F}" srcOrd="0" destOrd="0" presId="urn:microsoft.com/office/officeart/2009/layout/CirclePictureHierarchy"/>
    <dgm:cxn modelId="{E304CF89-A4AE-4E84-B130-B332491BC479}" type="presOf" srcId="{482ED57A-69D5-4813-A6E8-A019FED44712}" destId="{B761F08C-9195-4D9F-AABA-C007F2A0C82E}" srcOrd="0" destOrd="0" presId="urn:microsoft.com/office/officeart/2009/layout/CirclePictureHierarchy"/>
    <dgm:cxn modelId="{D492D026-6378-4C7E-BE8A-2ECDF11CF5BF}" type="presParOf" srcId="{64E649C3-4DFE-41FB-8F0F-B2F72DEE3410}" destId="{C1D8F5ED-B88C-4C9A-9D1E-CA02975B5142}" srcOrd="0" destOrd="0" presId="urn:microsoft.com/office/officeart/2009/layout/CirclePictureHierarchy"/>
    <dgm:cxn modelId="{442AD064-528B-4E6D-948D-B537D92C471E}" type="presParOf" srcId="{C1D8F5ED-B88C-4C9A-9D1E-CA02975B5142}" destId="{30C7081C-7709-43C4-9D53-625B90A23D68}" srcOrd="0" destOrd="0" presId="urn:microsoft.com/office/officeart/2009/layout/CirclePictureHierarchy"/>
    <dgm:cxn modelId="{E9789C3D-82B2-4C70-8135-C59CEB65D85B}" type="presParOf" srcId="{30C7081C-7709-43C4-9D53-625B90A23D68}" destId="{3BBAA5B8-E5D8-455F-BA65-B2329C45F429}" srcOrd="0" destOrd="0" presId="urn:microsoft.com/office/officeart/2009/layout/CirclePictureHierarchy"/>
    <dgm:cxn modelId="{3471AF17-55BF-4B26-B354-58B277ED9FAC}" type="presParOf" srcId="{30C7081C-7709-43C4-9D53-625B90A23D68}" destId="{B761F08C-9195-4D9F-AABA-C007F2A0C82E}" srcOrd="1" destOrd="0" presId="urn:microsoft.com/office/officeart/2009/layout/CirclePictureHierarchy"/>
    <dgm:cxn modelId="{1BE89E66-7120-4A70-A609-AF2C7A44F654}" type="presParOf" srcId="{C1D8F5ED-B88C-4C9A-9D1E-CA02975B5142}" destId="{6A6A8EAD-4ED0-4B5A-868A-132C61CEC13E}" srcOrd="1" destOrd="0" presId="urn:microsoft.com/office/officeart/2009/layout/CirclePictureHierarchy"/>
    <dgm:cxn modelId="{A88805D6-06FD-4EB8-93BB-0DC15DB2AFE9}" type="presParOf" srcId="{6A6A8EAD-4ED0-4B5A-868A-132C61CEC13E}" destId="{8341E00F-3D77-42A2-9B4D-DBFD94EB220B}" srcOrd="0" destOrd="0" presId="urn:microsoft.com/office/officeart/2009/layout/CirclePictureHierarchy"/>
    <dgm:cxn modelId="{B2ED769F-272C-41F2-944B-44DE82F0A273}" type="presParOf" srcId="{6A6A8EAD-4ED0-4B5A-868A-132C61CEC13E}" destId="{1A9B78C4-2139-43AD-B114-8306F90B5DE8}" srcOrd="1" destOrd="0" presId="urn:microsoft.com/office/officeart/2009/layout/CirclePictureHierarchy"/>
    <dgm:cxn modelId="{2973C563-DAB5-4C8B-8494-0F13E9DC33F0}" type="presParOf" srcId="{1A9B78C4-2139-43AD-B114-8306F90B5DE8}" destId="{CBBD2BD4-A74E-4EF3-B65C-B1DAC37175B7}" srcOrd="0" destOrd="0" presId="urn:microsoft.com/office/officeart/2009/layout/CirclePictureHierarchy"/>
    <dgm:cxn modelId="{B693EADF-6A4E-4D66-9514-FBC2350FAE10}" type="presParOf" srcId="{CBBD2BD4-A74E-4EF3-B65C-B1DAC37175B7}" destId="{5C3CA90B-D0E0-4EE0-BB88-142C68978221}" srcOrd="0" destOrd="0" presId="urn:microsoft.com/office/officeart/2009/layout/CirclePictureHierarchy"/>
    <dgm:cxn modelId="{CEA1F6D1-B065-4E31-92B3-C91890233C47}" type="presParOf" srcId="{CBBD2BD4-A74E-4EF3-B65C-B1DAC37175B7}" destId="{1A913835-0B72-4320-B30D-0EF4CAE1AEEE}" srcOrd="1" destOrd="0" presId="urn:microsoft.com/office/officeart/2009/layout/CirclePictureHierarchy"/>
    <dgm:cxn modelId="{CAFACB97-293A-4CBE-A290-D4E185DB2390}" type="presParOf" srcId="{1A9B78C4-2139-43AD-B114-8306F90B5DE8}" destId="{C46A10FB-C6D5-430D-9C5E-46840F63EC1F}" srcOrd="1" destOrd="0" presId="urn:microsoft.com/office/officeart/2009/layout/CirclePictureHierarchy"/>
    <dgm:cxn modelId="{064A9661-D246-4C16-AC1A-DA6472A8E202}" type="presParOf" srcId="{C46A10FB-C6D5-430D-9C5E-46840F63EC1F}" destId="{A7088D41-1502-47AD-96D0-A56310010280}" srcOrd="0" destOrd="0" presId="urn:microsoft.com/office/officeart/2009/layout/CirclePictureHierarchy"/>
    <dgm:cxn modelId="{CCAC2482-D748-4B08-BFEA-23AF34B524A1}" type="presParOf" srcId="{C46A10FB-C6D5-430D-9C5E-46840F63EC1F}" destId="{25D9D0A2-4596-4DEF-B78A-E88C0347C46D}" srcOrd="1" destOrd="0" presId="urn:microsoft.com/office/officeart/2009/layout/CirclePictureHierarchy"/>
    <dgm:cxn modelId="{C41D3218-2F3E-4199-B00C-05D7248149B0}" type="presParOf" srcId="{25D9D0A2-4596-4DEF-B78A-E88C0347C46D}" destId="{7AE13BF4-156E-41C7-89D4-D10E6B5DF073}" srcOrd="0" destOrd="0" presId="urn:microsoft.com/office/officeart/2009/layout/CirclePictureHierarchy"/>
    <dgm:cxn modelId="{2A25C004-7328-4067-A471-4A3B643ECDA6}" type="presParOf" srcId="{7AE13BF4-156E-41C7-89D4-D10E6B5DF073}" destId="{55EA6C67-2482-43B5-850E-F15F37246EFC}" srcOrd="0" destOrd="0" presId="urn:microsoft.com/office/officeart/2009/layout/CirclePictureHierarchy"/>
    <dgm:cxn modelId="{A85E5AB2-2A58-4BE1-8BD8-EF8255A5DB29}" type="presParOf" srcId="{7AE13BF4-156E-41C7-89D4-D10E6B5DF073}" destId="{FD3FA307-3491-4E4C-9BE2-66C1BF4DBC01}" srcOrd="1" destOrd="0" presId="urn:microsoft.com/office/officeart/2009/layout/CirclePictureHierarchy"/>
    <dgm:cxn modelId="{E551503B-CF40-41EE-B7F2-94B2CD5D9BE7}" type="presParOf" srcId="{25D9D0A2-4596-4DEF-B78A-E88C0347C46D}" destId="{C8D9E8BB-1035-4C7C-A976-929EAFA79F38}" srcOrd="1" destOrd="0" presId="urn:microsoft.com/office/officeart/2009/layout/CirclePictureHierarchy"/>
    <dgm:cxn modelId="{2C70E5D2-0F0B-49B6-809B-3F8823690AEE}" type="presParOf" srcId="{C46A10FB-C6D5-430D-9C5E-46840F63EC1F}" destId="{D549057C-15AC-445D-92FC-8CA5C205F811}" srcOrd="2" destOrd="0" presId="urn:microsoft.com/office/officeart/2009/layout/CirclePictureHierarchy"/>
    <dgm:cxn modelId="{AF30681F-0B7F-4879-9080-38F75F4A899A}" type="presParOf" srcId="{C46A10FB-C6D5-430D-9C5E-46840F63EC1F}" destId="{11F13A12-935E-42AD-9274-D4B52E7F61A0}" srcOrd="3" destOrd="0" presId="urn:microsoft.com/office/officeart/2009/layout/CirclePictureHierarchy"/>
    <dgm:cxn modelId="{4E0341DE-9173-4001-9AED-58972FA7F9CC}" type="presParOf" srcId="{11F13A12-935E-42AD-9274-D4B52E7F61A0}" destId="{CD4C2991-B14C-476C-B7B6-6C2F770D5E40}" srcOrd="0" destOrd="0" presId="urn:microsoft.com/office/officeart/2009/layout/CirclePictureHierarchy"/>
    <dgm:cxn modelId="{6D092468-AB77-48B8-B444-151E63BB099A}" type="presParOf" srcId="{CD4C2991-B14C-476C-B7B6-6C2F770D5E40}" destId="{7C51956C-237B-4A85-9376-AB2A0E30493E}" srcOrd="0" destOrd="0" presId="urn:microsoft.com/office/officeart/2009/layout/CirclePictureHierarchy"/>
    <dgm:cxn modelId="{D5F48EC5-4B43-40ED-8AB6-AAC7F3EEB7F4}" type="presParOf" srcId="{CD4C2991-B14C-476C-B7B6-6C2F770D5E40}" destId="{6A99FFBA-DCD2-439E-BCE0-89D84BA67C29}" srcOrd="1" destOrd="0" presId="urn:microsoft.com/office/officeart/2009/layout/CirclePictureHierarchy"/>
    <dgm:cxn modelId="{8C0575EA-E0F4-458D-B4DD-C8E6DDA9F80A}" type="presParOf" srcId="{11F13A12-935E-42AD-9274-D4B52E7F61A0}" destId="{E4069FBF-464A-458D-8210-FDF9F17612E3}" srcOrd="1" destOrd="0" presId="urn:microsoft.com/office/officeart/2009/layout/CirclePictureHierarchy"/>
    <dgm:cxn modelId="{DABD2AD1-236C-4D6A-B915-AF1A2A36366F}" type="presParOf" srcId="{6A6A8EAD-4ED0-4B5A-868A-132C61CEC13E}" destId="{6CB3F1F1-8069-492E-AC2B-274A789232B2}" srcOrd="2" destOrd="0" presId="urn:microsoft.com/office/officeart/2009/layout/CirclePictureHierarchy"/>
    <dgm:cxn modelId="{5DC4D6D0-603F-4094-8BD1-9FE6E5047801}" type="presParOf" srcId="{6A6A8EAD-4ED0-4B5A-868A-132C61CEC13E}" destId="{EE8CE699-7843-4765-ABB4-FFAA99C8B67B}" srcOrd="3" destOrd="0" presId="urn:microsoft.com/office/officeart/2009/layout/CirclePictureHierarchy"/>
    <dgm:cxn modelId="{57DFFF1A-69EB-4948-BCFD-39A69869DEDA}" type="presParOf" srcId="{EE8CE699-7843-4765-ABB4-FFAA99C8B67B}" destId="{544D9F3E-6FD2-4E4B-834B-F91B5BABF2E7}" srcOrd="0" destOrd="0" presId="urn:microsoft.com/office/officeart/2009/layout/CirclePictureHierarchy"/>
    <dgm:cxn modelId="{54922D78-E4E2-4789-B2EB-767A38CF8597}" type="presParOf" srcId="{544D9F3E-6FD2-4E4B-834B-F91B5BABF2E7}" destId="{42C3798E-2645-41BD-8130-2B2FD62224F4}" srcOrd="0" destOrd="0" presId="urn:microsoft.com/office/officeart/2009/layout/CirclePictureHierarchy"/>
    <dgm:cxn modelId="{559178A5-DBF8-4900-9D37-FD31567C5C29}" type="presParOf" srcId="{544D9F3E-6FD2-4E4B-834B-F91B5BABF2E7}" destId="{5EA590A1-9FE4-48F7-BDDB-65BE88BC35E6}" srcOrd="1" destOrd="0" presId="urn:microsoft.com/office/officeart/2009/layout/CirclePictureHierarchy"/>
    <dgm:cxn modelId="{5957695B-A3E2-42F0-AE17-7DD7D297CDFF}" type="presParOf" srcId="{EE8CE699-7843-4765-ABB4-FFAA99C8B67B}" destId="{75A4C7A5-67D8-42C2-A41D-0F94528BFE0B}" srcOrd="1" destOrd="0" presId="urn:microsoft.com/office/officeart/2009/layout/CirclePictureHierarchy"/>
    <dgm:cxn modelId="{219C3E1C-FF4C-4253-9848-5FEA3F4730D5}" type="presParOf" srcId="{75A4C7A5-67D8-42C2-A41D-0F94528BFE0B}" destId="{93F686EA-7721-41B0-A336-089E6524E661}" srcOrd="0" destOrd="0" presId="urn:microsoft.com/office/officeart/2009/layout/CirclePictureHierarchy"/>
    <dgm:cxn modelId="{697C74EB-4F6F-416B-B0B8-A985614CB4F0}" type="presParOf" srcId="{75A4C7A5-67D8-42C2-A41D-0F94528BFE0B}" destId="{F7667008-3569-49EC-B45A-4E6F8F156348}" srcOrd="1" destOrd="0" presId="urn:microsoft.com/office/officeart/2009/layout/CirclePictureHierarchy"/>
    <dgm:cxn modelId="{1EF7B809-37BD-40F5-B571-32F83DDF9095}" type="presParOf" srcId="{F7667008-3569-49EC-B45A-4E6F8F156348}" destId="{97A7556C-7061-4AE8-B5FD-AA3384F02FC8}" srcOrd="0" destOrd="0" presId="urn:microsoft.com/office/officeart/2009/layout/CirclePictureHierarchy"/>
    <dgm:cxn modelId="{B04EA203-175F-42CB-8A2A-30655F804ED1}" type="presParOf" srcId="{97A7556C-7061-4AE8-B5FD-AA3384F02FC8}" destId="{EC4F6A43-FDAF-4C76-8191-C80AC58CE619}" srcOrd="0" destOrd="0" presId="urn:microsoft.com/office/officeart/2009/layout/CirclePictureHierarchy"/>
    <dgm:cxn modelId="{07D83E58-A69E-4E55-BE0C-4215DB9C8302}" type="presParOf" srcId="{97A7556C-7061-4AE8-B5FD-AA3384F02FC8}" destId="{B7D30987-6D6C-4EAD-A005-D425B9D33C0F}" srcOrd="1" destOrd="0" presId="urn:microsoft.com/office/officeart/2009/layout/CirclePictureHierarchy"/>
    <dgm:cxn modelId="{A6F8E5AD-8C48-43D9-AE30-A9A6CDF3B0E2}" type="presParOf" srcId="{F7667008-3569-49EC-B45A-4E6F8F156348}" destId="{3171EF7C-E8DD-4FDF-A9FC-A42185C348AC}" srcOrd="1" destOrd="0" presId="urn:microsoft.com/office/officeart/2009/layout/CirclePictureHierarchy"/>
    <dgm:cxn modelId="{B7CB5FA5-0BBF-41F6-A4B4-BB47DCB69936}" type="presParOf" srcId="{75A4C7A5-67D8-42C2-A41D-0F94528BFE0B}" destId="{82AD8012-3BAB-41B9-9E52-F4D9FA851474}" srcOrd="2" destOrd="0" presId="urn:microsoft.com/office/officeart/2009/layout/CirclePictureHierarchy"/>
    <dgm:cxn modelId="{B5046F57-197E-4ED5-B6F1-A3CD7CE62104}" type="presParOf" srcId="{75A4C7A5-67D8-42C2-A41D-0F94528BFE0B}" destId="{ABAFBAA7-AABD-4DF0-8BED-FDDD43C8786D}" srcOrd="3" destOrd="0" presId="urn:microsoft.com/office/officeart/2009/layout/CirclePictureHierarchy"/>
    <dgm:cxn modelId="{49492F98-797C-49B1-B102-4340A1E9226D}" type="presParOf" srcId="{ABAFBAA7-AABD-4DF0-8BED-FDDD43C8786D}" destId="{CB7B7797-F46C-409E-8069-77E9871DEEC0}" srcOrd="0" destOrd="0" presId="urn:microsoft.com/office/officeart/2009/layout/CirclePictureHierarchy"/>
    <dgm:cxn modelId="{2B9D3F46-A125-4828-85BB-CC2FDAAB1586}" type="presParOf" srcId="{CB7B7797-F46C-409E-8069-77E9871DEEC0}" destId="{9E407003-60E5-4C19-B06D-F86AB52BBF6A}" srcOrd="0" destOrd="0" presId="urn:microsoft.com/office/officeart/2009/layout/CirclePictureHierarchy"/>
    <dgm:cxn modelId="{6B0A09E8-A33C-4509-B777-4F2C3FCA40B7}" type="presParOf" srcId="{CB7B7797-F46C-409E-8069-77E9871DEEC0}" destId="{E0B21572-0EF3-43F1-B63B-BC6BA2C6ACCC}" srcOrd="1" destOrd="0" presId="urn:microsoft.com/office/officeart/2009/layout/CirclePictureHierarchy"/>
    <dgm:cxn modelId="{BA493A55-17E4-46F1-8C88-499AA901E4CA}" type="presParOf" srcId="{ABAFBAA7-AABD-4DF0-8BED-FDDD43C8786D}" destId="{5A7AC2B2-FD8B-49C1-957E-A6A8082B7CBC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DF82AE-4A91-4ED2-A087-5A956D654382}">
      <dsp:nvSpPr>
        <dsp:cNvPr id="0" name=""/>
        <dsp:cNvSpPr/>
      </dsp:nvSpPr>
      <dsp:spPr>
        <a:xfrm>
          <a:off x="6727" y="1152844"/>
          <a:ext cx="1329067" cy="53162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 smtClean="0"/>
            <a:t>1994-1996</a:t>
          </a:r>
          <a:endParaRPr lang="en-US" sz="1050" kern="1200" dirty="0"/>
        </a:p>
      </dsp:txBody>
      <dsp:txXfrm>
        <a:off x="272540" y="1152844"/>
        <a:ext cx="797441" cy="531626"/>
      </dsp:txXfrm>
    </dsp:sp>
    <dsp:sp modelId="{4819A9D4-4E7E-4DB9-84B7-5E1534083F4D}">
      <dsp:nvSpPr>
        <dsp:cNvPr id="0" name=""/>
        <dsp:cNvSpPr/>
      </dsp:nvSpPr>
      <dsp:spPr>
        <a:xfrm>
          <a:off x="6727" y="1750924"/>
          <a:ext cx="1063253" cy="1499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First efforts on program transformation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</dsp:txBody>
      <dsp:txXfrm>
        <a:off x="6727" y="1750924"/>
        <a:ext cx="1063253" cy="1499062"/>
      </dsp:txXfrm>
    </dsp:sp>
    <dsp:sp modelId="{A439AA47-4553-4CCE-8535-A2E9E710A02E}">
      <dsp:nvSpPr>
        <dsp:cNvPr id="0" name=""/>
        <dsp:cNvSpPr/>
      </dsp:nvSpPr>
      <dsp:spPr>
        <a:xfrm>
          <a:off x="1119794" y="1152844"/>
          <a:ext cx="1329067" cy="53162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 smtClean="0"/>
            <a:t>1997</a:t>
          </a:r>
          <a:endParaRPr lang="en-US" sz="1050" kern="1200" dirty="0"/>
        </a:p>
      </dsp:txBody>
      <dsp:txXfrm>
        <a:off x="1385607" y="1152844"/>
        <a:ext cx="797441" cy="531626"/>
      </dsp:txXfrm>
    </dsp:sp>
    <dsp:sp modelId="{A02DD134-8FE9-4BBF-94CA-B91902F288AD}">
      <dsp:nvSpPr>
        <dsp:cNvPr id="0" name=""/>
        <dsp:cNvSpPr/>
      </dsp:nvSpPr>
      <dsp:spPr>
        <a:xfrm>
          <a:off x="1119794" y="1750924"/>
          <a:ext cx="1063253" cy="1499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AOP coined by </a:t>
          </a: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Gregor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</a:t>
          </a: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Kiczales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(Xerox PARC) 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</dsp:txBody>
      <dsp:txXfrm>
        <a:off x="1119794" y="1750924"/>
        <a:ext cx="1063253" cy="1499062"/>
      </dsp:txXfrm>
    </dsp:sp>
    <dsp:sp modelId="{1EF05B83-3226-4D7C-AE3B-5D4F7B833E13}">
      <dsp:nvSpPr>
        <dsp:cNvPr id="0" name=""/>
        <dsp:cNvSpPr/>
      </dsp:nvSpPr>
      <dsp:spPr>
        <a:xfrm>
          <a:off x="2232861" y="1152844"/>
          <a:ext cx="1329067" cy="53162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 smtClean="0"/>
            <a:t>2001</a:t>
          </a:r>
          <a:endParaRPr lang="en-US" sz="1050" kern="1200" dirty="0"/>
        </a:p>
      </dsp:txBody>
      <dsp:txXfrm>
        <a:off x="2498674" y="1152844"/>
        <a:ext cx="797441" cy="531626"/>
      </dsp:txXfrm>
    </dsp:sp>
    <dsp:sp modelId="{D9968380-C942-42FC-B239-4D550FC6F4E4}">
      <dsp:nvSpPr>
        <dsp:cNvPr id="0" name=""/>
        <dsp:cNvSpPr/>
      </dsp:nvSpPr>
      <dsp:spPr>
        <a:xfrm>
          <a:off x="2232861" y="1750924"/>
          <a:ext cx="1063253" cy="1499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smtClean="0">
              <a:solidFill>
                <a:schemeClr val="bg1">
                  <a:lumMod val="50000"/>
                  <a:lumOff val="50000"/>
                </a:schemeClr>
              </a:solidFill>
            </a:rPr>
            <a:t>AspectJ 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published;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First AOSD Conference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</dsp:txBody>
      <dsp:txXfrm>
        <a:off x="2232861" y="1750924"/>
        <a:ext cx="1063253" cy="1499062"/>
      </dsp:txXfrm>
    </dsp:sp>
    <dsp:sp modelId="{F02E8BDA-DDAA-44D1-A874-D3D0662D05B4}">
      <dsp:nvSpPr>
        <dsp:cNvPr id="0" name=""/>
        <dsp:cNvSpPr/>
      </dsp:nvSpPr>
      <dsp:spPr>
        <a:xfrm>
          <a:off x="3345929" y="1152844"/>
          <a:ext cx="1329067" cy="53162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smtClean="0"/>
            <a:t>2003</a:t>
          </a:r>
          <a:endParaRPr lang="en-US" sz="1050" kern="1200" dirty="0"/>
        </a:p>
      </dsp:txBody>
      <dsp:txXfrm>
        <a:off x="3611742" y="1152844"/>
        <a:ext cx="797441" cy="531626"/>
      </dsp:txXfrm>
    </dsp:sp>
    <dsp:sp modelId="{6FFF59E6-36A3-479D-BB3D-E3904E008BE0}">
      <dsp:nvSpPr>
        <dsp:cNvPr id="0" name=""/>
        <dsp:cNvSpPr/>
      </dsp:nvSpPr>
      <dsp:spPr>
        <a:xfrm>
          <a:off x="3345929" y="1750924"/>
          <a:ext cx="1063253" cy="1499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AspectJ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released to the </a:t>
          </a: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Eclise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OSS community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Spring Framework 1.0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.NET 1.0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</dsp:txBody>
      <dsp:txXfrm>
        <a:off x="3345929" y="1750924"/>
        <a:ext cx="1063253" cy="1499062"/>
      </dsp:txXfrm>
    </dsp:sp>
    <dsp:sp modelId="{301D902C-BB01-41F3-80E3-1EE75E378DE6}">
      <dsp:nvSpPr>
        <dsp:cNvPr id="0" name=""/>
        <dsp:cNvSpPr/>
      </dsp:nvSpPr>
      <dsp:spPr>
        <a:xfrm>
          <a:off x="4458996" y="1152844"/>
          <a:ext cx="1329067" cy="53162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 smtClean="0"/>
            <a:t>2004</a:t>
          </a:r>
          <a:endParaRPr lang="en-US" sz="1050" kern="1200" dirty="0"/>
        </a:p>
      </dsp:txBody>
      <dsp:txXfrm>
        <a:off x="4724809" y="1152844"/>
        <a:ext cx="797441" cy="531626"/>
      </dsp:txXfrm>
    </dsp:sp>
    <dsp:sp modelId="{A8C7E5E9-B0AD-4E3D-8BAF-046B65526841}">
      <dsp:nvSpPr>
        <dsp:cNvPr id="0" name=""/>
        <dsp:cNvSpPr/>
      </dsp:nvSpPr>
      <dsp:spPr>
        <a:xfrm>
          <a:off x="4458996" y="1750924"/>
          <a:ext cx="1063253" cy="1499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Build up of Interface21, later </a:t>
          </a: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SpringSource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, around </a:t>
          </a: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IoC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and AOP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smtClean="0">
              <a:solidFill>
                <a:schemeClr val="bg1">
                  <a:lumMod val="50000"/>
                  <a:lumOff val="50000"/>
                </a:schemeClr>
              </a:solidFill>
            </a:rPr>
            <a:t>Works Begins on PostSharp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JBoss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AOP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WebSphere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AOP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AJDT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SAP Enhancement Framework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</dsp:txBody>
      <dsp:txXfrm>
        <a:off x="4458996" y="1750924"/>
        <a:ext cx="1063253" cy="1499062"/>
      </dsp:txXfrm>
    </dsp:sp>
    <dsp:sp modelId="{9A3AD7CD-F635-41AB-B0DC-4AF209789E4D}">
      <dsp:nvSpPr>
        <dsp:cNvPr id="0" name=""/>
        <dsp:cNvSpPr/>
      </dsp:nvSpPr>
      <dsp:spPr>
        <a:xfrm>
          <a:off x="5572063" y="1152844"/>
          <a:ext cx="1329067" cy="53162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 smtClean="0"/>
            <a:t>2007-2008</a:t>
          </a:r>
          <a:endParaRPr lang="en-US" sz="1050" kern="1200" dirty="0"/>
        </a:p>
      </dsp:txBody>
      <dsp:txXfrm>
        <a:off x="5837876" y="1152844"/>
        <a:ext cx="797441" cy="531626"/>
      </dsp:txXfrm>
    </dsp:sp>
    <dsp:sp modelId="{6A1C4949-861B-42D6-B0E4-24CDCD204FC4}">
      <dsp:nvSpPr>
        <dsp:cNvPr id="0" name=""/>
        <dsp:cNvSpPr/>
      </dsp:nvSpPr>
      <dsp:spPr>
        <a:xfrm>
          <a:off x="5572063" y="1750924"/>
          <a:ext cx="1063253" cy="1499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PostSharp 1.0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PostSharp 1.5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ALCOB (AOP for COBOL)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</dsp:txBody>
      <dsp:txXfrm>
        <a:off x="5572063" y="1750924"/>
        <a:ext cx="1063253" cy="1499062"/>
      </dsp:txXfrm>
    </dsp:sp>
    <dsp:sp modelId="{3BC1E470-6069-40D7-A4C2-EC51296EC86F}">
      <dsp:nvSpPr>
        <dsp:cNvPr id="0" name=""/>
        <dsp:cNvSpPr/>
      </dsp:nvSpPr>
      <dsp:spPr>
        <a:xfrm>
          <a:off x="6685131" y="1152844"/>
          <a:ext cx="1329067" cy="53162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 smtClean="0"/>
            <a:t>2009-2010</a:t>
          </a:r>
          <a:endParaRPr lang="en-US" sz="1050" kern="1200" dirty="0"/>
        </a:p>
      </dsp:txBody>
      <dsp:txXfrm>
        <a:off x="6950944" y="1152844"/>
        <a:ext cx="797441" cy="531626"/>
      </dsp:txXfrm>
    </dsp:sp>
    <dsp:sp modelId="{AC79EF47-C359-462B-AA5E-B1133219DD6C}">
      <dsp:nvSpPr>
        <dsp:cNvPr id="0" name=""/>
        <dsp:cNvSpPr/>
      </dsp:nvSpPr>
      <dsp:spPr>
        <a:xfrm>
          <a:off x="6685131" y="1750924"/>
          <a:ext cx="1063253" cy="1499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SpringSource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acquired by </a:t>
          </a: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VMWare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, $400M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PostSharp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2.0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</dsp:txBody>
      <dsp:txXfrm>
        <a:off x="6685131" y="1750924"/>
        <a:ext cx="1063253" cy="1499062"/>
      </dsp:txXfrm>
    </dsp:sp>
    <dsp:sp modelId="{B4BBD5B0-626C-4296-96E8-FB8D5A777E7A}">
      <dsp:nvSpPr>
        <dsp:cNvPr id="0" name=""/>
        <dsp:cNvSpPr/>
      </dsp:nvSpPr>
      <dsp:spPr>
        <a:xfrm>
          <a:off x="7798198" y="1152844"/>
          <a:ext cx="1329067" cy="53162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 smtClean="0"/>
            <a:t>2011-2013</a:t>
          </a:r>
          <a:endParaRPr lang="en-US" sz="1050" kern="1200" dirty="0"/>
        </a:p>
      </dsp:txBody>
      <dsp:txXfrm>
        <a:off x="8064011" y="1152844"/>
        <a:ext cx="797441" cy="531626"/>
      </dsp:txXfrm>
    </dsp:sp>
    <dsp:sp modelId="{F08371AA-D7DC-49B7-AF4D-15FDF4D5D9CC}">
      <dsp:nvSpPr>
        <dsp:cNvPr id="0" name=""/>
        <dsp:cNvSpPr/>
      </dsp:nvSpPr>
      <dsp:spPr>
        <a:xfrm>
          <a:off x="7798198" y="1750924"/>
          <a:ext cx="1063253" cy="1499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PostSharp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2.1 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err="1" smtClean="0">
              <a:solidFill>
                <a:schemeClr val="bg1">
                  <a:lumMod val="50000"/>
                  <a:lumOff val="50000"/>
                </a:schemeClr>
              </a:solidFill>
            </a:rPr>
            <a:t>PostSharp</a:t>
          </a:r>
          <a:r>
            <a:rPr lang="en-US" sz="900" kern="1200" dirty="0" smtClean="0">
              <a:solidFill>
                <a:schemeClr val="bg1">
                  <a:lumMod val="50000"/>
                  <a:lumOff val="50000"/>
                </a:schemeClr>
              </a:solidFill>
            </a:rPr>
            <a:t> 3.0</a:t>
          </a:r>
          <a:endParaRPr lang="en-US" sz="900" kern="1200" dirty="0">
            <a:solidFill>
              <a:schemeClr val="bg1">
                <a:lumMod val="50000"/>
                <a:lumOff val="50000"/>
              </a:schemeClr>
            </a:solidFill>
          </a:endParaRPr>
        </a:p>
      </dsp:txBody>
      <dsp:txXfrm>
        <a:off x="7798198" y="1750924"/>
        <a:ext cx="1063253" cy="14990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AD8012-3BAB-41B9-9E52-F4D9FA851474}">
      <dsp:nvSpPr>
        <dsp:cNvPr id="0" name=""/>
        <dsp:cNvSpPr/>
      </dsp:nvSpPr>
      <dsp:spPr>
        <a:xfrm>
          <a:off x="4599301" y="1132052"/>
          <a:ext cx="661318" cy="1515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6352"/>
              </a:lnTo>
              <a:lnTo>
                <a:pt x="661318" y="76352"/>
              </a:lnTo>
              <a:lnTo>
                <a:pt x="661318" y="15150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F686EA-7721-41B0-A336-089E6524E661}">
      <dsp:nvSpPr>
        <dsp:cNvPr id="0" name=""/>
        <dsp:cNvSpPr/>
      </dsp:nvSpPr>
      <dsp:spPr>
        <a:xfrm>
          <a:off x="3937983" y="1132052"/>
          <a:ext cx="661318" cy="151502"/>
        </a:xfrm>
        <a:custGeom>
          <a:avLst/>
          <a:gdLst/>
          <a:ahLst/>
          <a:cxnLst/>
          <a:rect l="0" t="0" r="0" b="0"/>
          <a:pathLst>
            <a:path>
              <a:moveTo>
                <a:pt x="661318" y="0"/>
              </a:moveTo>
              <a:lnTo>
                <a:pt x="661318" y="76352"/>
              </a:lnTo>
              <a:lnTo>
                <a:pt x="0" y="76352"/>
              </a:lnTo>
              <a:lnTo>
                <a:pt x="0" y="15150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B3F1F1-8069-492E-AC2B-274A789232B2}">
      <dsp:nvSpPr>
        <dsp:cNvPr id="0" name=""/>
        <dsp:cNvSpPr/>
      </dsp:nvSpPr>
      <dsp:spPr>
        <a:xfrm>
          <a:off x="3276664" y="499591"/>
          <a:ext cx="1322636" cy="1515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6352"/>
              </a:lnTo>
              <a:lnTo>
                <a:pt x="1322636" y="76352"/>
              </a:lnTo>
              <a:lnTo>
                <a:pt x="1322636" y="1515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49057C-15AC-445D-92FC-8CA5C205F811}">
      <dsp:nvSpPr>
        <dsp:cNvPr id="0" name=""/>
        <dsp:cNvSpPr/>
      </dsp:nvSpPr>
      <dsp:spPr>
        <a:xfrm>
          <a:off x="1954028" y="1132052"/>
          <a:ext cx="661318" cy="1515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6352"/>
              </a:lnTo>
              <a:lnTo>
                <a:pt x="661318" y="76352"/>
              </a:lnTo>
              <a:lnTo>
                <a:pt x="661318" y="15150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088D41-1502-47AD-96D0-A56310010280}">
      <dsp:nvSpPr>
        <dsp:cNvPr id="0" name=""/>
        <dsp:cNvSpPr/>
      </dsp:nvSpPr>
      <dsp:spPr>
        <a:xfrm>
          <a:off x="1292709" y="1132052"/>
          <a:ext cx="661318" cy="151502"/>
        </a:xfrm>
        <a:custGeom>
          <a:avLst/>
          <a:gdLst/>
          <a:ahLst/>
          <a:cxnLst/>
          <a:rect l="0" t="0" r="0" b="0"/>
          <a:pathLst>
            <a:path>
              <a:moveTo>
                <a:pt x="661318" y="0"/>
              </a:moveTo>
              <a:lnTo>
                <a:pt x="661318" y="76352"/>
              </a:lnTo>
              <a:lnTo>
                <a:pt x="0" y="76352"/>
              </a:lnTo>
              <a:lnTo>
                <a:pt x="0" y="15150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41E00F-3D77-42A2-9B4D-DBFD94EB220B}">
      <dsp:nvSpPr>
        <dsp:cNvPr id="0" name=""/>
        <dsp:cNvSpPr/>
      </dsp:nvSpPr>
      <dsp:spPr>
        <a:xfrm>
          <a:off x="1954028" y="499591"/>
          <a:ext cx="1322636" cy="151502"/>
        </a:xfrm>
        <a:custGeom>
          <a:avLst/>
          <a:gdLst/>
          <a:ahLst/>
          <a:cxnLst/>
          <a:rect l="0" t="0" r="0" b="0"/>
          <a:pathLst>
            <a:path>
              <a:moveTo>
                <a:pt x="1322636" y="0"/>
              </a:moveTo>
              <a:lnTo>
                <a:pt x="1322636" y="76352"/>
              </a:lnTo>
              <a:lnTo>
                <a:pt x="0" y="76352"/>
              </a:lnTo>
              <a:lnTo>
                <a:pt x="0" y="15150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BAA5B8-E5D8-455F-BA65-B2329C45F429}">
      <dsp:nvSpPr>
        <dsp:cNvPr id="0" name=""/>
        <dsp:cNvSpPr/>
      </dsp:nvSpPr>
      <dsp:spPr>
        <a:xfrm>
          <a:off x="3036185" y="18633"/>
          <a:ext cx="480958" cy="4809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761F08C-9195-4D9F-AABA-C007F2A0C82E}">
      <dsp:nvSpPr>
        <dsp:cNvPr id="0" name=""/>
        <dsp:cNvSpPr/>
      </dsp:nvSpPr>
      <dsp:spPr>
        <a:xfrm>
          <a:off x="3517144" y="17430"/>
          <a:ext cx="721438" cy="480958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Object</a:t>
          </a:r>
          <a:endParaRPr lang="en-US" sz="1200" kern="1200" dirty="0"/>
        </a:p>
      </dsp:txBody>
      <dsp:txXfrm>
        <a:off x="3517144" y="17430"/>
        <a:ext cx="721438" cy="480958"/>
      </dsp:txXfrm>
    </dsp:sp>
    <dsp:sp modelId="{5C3CA90B-D0E0-4EE0-BB88-142C68978221}">
      <dsp:nvSpPr>
        <dsp:cNvPr id="0" name=""/>
        <dsp:cNvSpPr/>
      </dsp:nvSpPr>
      <dsp:spPr>
        <a:xfrm>
          <a:off x="1713548" y="651093"/>
          <a:ext cx="480958" cy="480958"/>
        </a:xfrm>
        <a:prstGeom prst="ellipse">
          <a:avLst/>
        </a:prstGeom>
        <a:blipFill rotWithShape="1">
          <a:blip xmlns:r="http://schemas.openxmlformats.org/officeDocument/2006/relationships" r:embed="rId1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a:blip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A913835-0B72-4320-B30D-0EF4CAE1AEEE}">
      <dsp:nvSpPr>
        <dsp:cNvPr id="0" name=""/>
        <dsp:cNvSpPr/>
      </dsp:nvSpPr>
      <dsp:spPr>
        <a:xfrm>
          <a:off x="2194507" y="649891"/>
          <a:ext cx="721438" cy="480958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Entity</a:t>
          </a:r>
          <a:endParaRPr lang="en-US" sz="1200" kern="1200" dirty="0"/>
        </a:p>
      </dsp:txBody>
      <dsp:txXfrm>
        <a:off x="2194507" y="649891"/>
        <a:ext cx="721438" cy="480958"/>
      </dsp:txXfrm>
    </dsp:sp>
    <dsp:sp modelId="{55EA6C67-2482-43B5-850E-F15F37246EFC}">
      <dsp:nvSpPr>
        <dsp:cNvPr id="0" name=""/>
        <dsp:cNvSpPr/>
      </dsp:nvSpPr>
      <dsp:spPr>
        <a:xfrm>
          <a:off x="1052230" y="1283554"/>
          <a:ext cx="480958" cy="480958"/>
        </a:xfrm>
        <a:prstGeom prst="ellipse">
          <a:avLst/>
        </a:prstGeom>
        <a:blipFill rotWithShape="1">
          <a:blip xmlns:r="http://schemas.openxmlformats.org/officeDocument/2006/relationships" r:embed="rId1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a:blip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D3FA307-3491-4E4C-9BE2-66C1BF4DBC01}">
      <dsp:nvSpPr>
        <dsp:cNvPr id="0" name=""/>
        <dsp:cNvSpPr/>
      </dsp:nvSpPr>
      <dsp:spPr>
        <a:xfrm>
          <a:off x="1533189" y="1282352"/>
          <a:ext cx="721438" cy="480958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Customer</a:t>
          </a:r>
          <a:endParaRPr lang="en-US" sz="1200" kern="1200" dirty="0"/>
        </a:p>
      </dsp:txBody>
      <dsp:txXfrm>
        <a:off x="1533189" y="1282352"/>
        <a:ext cx="721438" cy="480958"/>
      </dsp:txXfrm>
    </dsp:sp>
    <dsp:sp modelId="{7C51956C-237B-4A85-9376-AB2A0E30493E}">
      <dsp:nvSpPr>
        <dsp:cNvPr id="0" name=""/>
        <dsp:cNvSpPr/>
      </dsp:nvSpPr>
      <dsp:spPr>
        <a:xfrm>
          <a:off x="2374867" y="1283554"/>
          <a:ext cx="480958" cy="480958"/>
        </a:xfrm>
        <a:prstGeom prst="ellipse">
          <a:avLst/>
        </a:prstGeom>
        <a:blipFill rotWithShape="1">
          <a:blip xmlns:r="http://schemas.openxmlformats.org/officeDocument/2006/relationships" r:embed="rId1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a:blip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A99FFBA-DCD2-439E-BCE0-89D84BA67C29}">
      <dsp:nvSpPr>
        <dsp:cNvPr id="0" name=""/>
        <dsp:cNvSpPr/>
      </dsp:nvSpPr>
      <dsp:spPr>
        <a:xfrm>
          <a:off x="2855825" y="1282352"/>
          <a:ext cx="721438" cy="480958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Order</a:t>
          </a:r>
          <a:endParaRPr lang="en-US" sz="1200" kern="1200" dirty="0"/>
        </a:p>
      </dsp:txBody>
      <dsp:txXfrm>
        <a:off x="2855825" y="1282352"/>
        <a:ext cx="721438" cy="480958"/>
      </dsp:txXfrm>
    </dsp:sp>
    <dsp:sp modelId="{42C3798E-2645-41BD-8130-2B2FD62224F4}">
      <dsp:nvSpPr>
        <dsp:cNvPr id="0" name=""/>
        <dsp:cNvSpPr/>
      </dsp:nvSpPr>
      <dsp:spPr>
        <a:xfrm>
          <a:off x="4358822" y="651093"/>
          <a:ext cx="480958" cy="4809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EA590A1-9FE4-48F7-BDDB-65BE88BC35E6}">
      <dsp:nvSpPr>
        <dsp:cNvPr id="0" name=""/>
        <dsp:cNvSpPr/>
      </dsp:nvSpPr>
      <dsp:spPr>
        <a:xfrm>
          <a:off x="4839780" y="649891"/>
          <a:ext cx="721438" cy="480958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Message</a:t>
          </a:r>
          <a:endParaRPr lang="en-US" sz="1200" kern="1200" dirty="0"/>
        </a:p>
      </dsp:txBody>
      <dsp:txXfrm>
        <a:off x="4839780" y="649891"/>
        <a:ext cx="721438" cy="480958"/>
      </dsp:txXfrm>
    </dsp:sp>
    <dsp:sp modelId="{EC4F6A43-FDAF-4C76-8191-C80AC58CE619}">
      <dsp:nvSpPr>
        <dsp:cNvPr id="0" name=""/>
        <dsp:cNvSpPr/>
      </dsp:nvSpPr>
      <dsp:spPr>
        <a:xfrm>
          <a:off x="3697503" y="1283554"/>
          <a:ext cx="480958" cy="4809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7D30987-6D6C-4EAD-A005-D425B9D33C0F}">
      <dsp:nvSpPr>
        <dsp:cNvPr id="0" name=""/>
        <dsp:cNvSpPr/>
      </dsp:nvSpPr>
      <dsp:spPr>
        <a:xfrm>
          <a:off x="4178462" y="1282352"/>
          <a:ext cx="721438" cy="480958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Update Message</a:t>
          </a:r>
          <a:endParaRPr lang="en-US" sz="1200" kern="1200" dirty="0"/>
        </a:p>
      </dsp:txBody>
      <dsp:txXfrm>
        <a:off x="4178462" y="1282352"/>
        <a:ext cx="721438" cy="480958"/>
      </dsp:txXfrm>
    </dsp:sp>
    <dsp:sp modelId="{9E407003-60E5-4C19-B06D-F86AB52BBF6A}">
      <dsp:nvSpPr>
        <dsp:cNvPr id="0" name=""/>
        <dsp:cNvSpPr/>
      </dsp:nvSpPr>
      <dsp:spPr>
        <a:xfrm>
          <a:off x="5020140" y="1283554"/>
          <a:ext cx="480958" cy="4809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0B21572-0EF3-43F1-B63B-BC6BA2C6ACCC}">
      <dsp:nvSpPr>
        <dsp:cNvPr id="0" name=""/>
        <dsp:cNvSpPr/>
      </dsp:nvSpPr>
      <dsp:spPr>
        <a:xfrm>
          <a:off x="5501099" y="1282352"/>
          <a:ext cx="721438" cy="480958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Create Message</a:t>
          </a:r>
          <a:endParaRPr lang="en-US" sz="1200" kern="1200" dirty="0"/>
        </a:p>
      </dsp:txBody>
      <dsp:txXfrm>
        <a:off x="5501099" y="1282352"/>
        <a:ext cx="721438" cy="4809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png>
</file>

<file path=ppt/media/image12.png>
</file>

<file path=ppt/media/image13.tif>
</file>

<file path=ppt/media/image14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E6534A-C67B-42A6-BD7B-1E85A56C59BA}" type="datetimeFigureOut">
              <a:rPr lang="en-US" smtClean="0"/>
              <a:pPr/>
              <a:t>3/5/2013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875CB5-3A67-4EC3-ABB8-A93EAE1BBE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734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223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7841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17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1900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9974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5615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6412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028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282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821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23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0727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9949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855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2201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515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515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0582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9196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0242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4878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947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9600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04328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4878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76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3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26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24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4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36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75CB5-3A67-4EC3-ABB8-A93EAE1BBE2A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573C-4CC2-41CC-8682-AB22FFF6C567}" type="datetimeFigureOut">
              <a:rPr lang="en-US" smtClean="0"/>
              <a:pPr/>
              <a:t>3/5/2013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SharpCrafters, 2010.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573C-4CC2-41CC-8682-AB22FFF6C567}" type="datetimeFigureOut">
              <a:rPr lang="en-US" smtClean="0"/>
              <a:pPr/>
              <a:t>3/5/2013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6692" y="634324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none" spc="6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© SharpCrafters, 2010.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573C-4CC2-41CC-8682-AB22FFF6C567}" type="datetimeFigureOut">
              <a:rPr lang="en-US" smtClean="0"/>
              <a:pPr/>
              <a:t>3/5/2013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04" y="5733256"/>
            <a:ext cx="2608366" cy="10129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819400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434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496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1389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29606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057400"/>
            <a:ext cx="4038600" cy="4068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057400"/>
            <a:ext cx="4038600" cy="4068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9641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81200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66999"/>
            <a:ext cx="4040188" cy="34591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981200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666999"/>
            <a:ext cx="4041775" cy="34591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3591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425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06210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15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90600"/>
            <a:ext cx="5111750" cy="5135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3008313" cy="39925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1534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573C-4CC2-41CC-8682-AB22FFF6C567}" type="datetimeFigureOut">
              <a:rPr lang="en-US" smtClean="0"/>
              <a:pPr/>
              <a:t>3/5/2013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6692" y="634324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none" spc="6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© SharpCrafters, 2010.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90599"/>
            <a:ext cx="5486400" cy="373697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792065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1888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95400"/>
            <a:ext cx="2057400" cy="4830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95400"/>
            <a:ext cx="6019800" cy="4830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082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11560" y="435576"/>
            <a:ext cx="7776864" cy="576262"/>
          </a:xfrm>
        </p:spPr>
        <p:txBody>
          <a:bodyPr>
            <a:noAutofit/>
          </a:bodyPr>
          <a:lstStyle>
            <a:lvl1pPr marL="0" indent="0">
              <a:buNone/>
              <a:defRPr sz="3200" b="0" baseline="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bg2">
                    <a:lumMod val="7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bg2">
                    <a:lumMod val="7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bg2">
                    <a:lumMod val="7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Section 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573C-4CC2-41CC-8682-AB22FFF6C567}" type="datetimeFigureOut">
              <a:rPr lang="en-US" smtClean="0"/>
              <a:pPr/>
              <a:t>3/5/2013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6692" y="634324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none" spc="6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© SharpCrafters, 2010.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914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552" y="2408907"/>
            <a:ext cx="7885113" cy="1362075"/>
          </a:xfrm>
        </p:spPr>
        <p:txBody>
          <a:bodyPr anchor="t"/>
          <a:lstStyle>
            <a:lvl1pPr algn="ctr">
              <a:defRPr sz="4400" b="1" i="0"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908720"/>
            <a:ext cx="7885113" cy="1500187"/>
          </a:xfrm>
        </p:spPr>
        <p:txBody>
          <a:bodyPr anchor="b">
            <a:normAutofit/>
          </a:bodyPr>
          <a:lstStyle>
            <a:lvl1pPr marL="0" indent="0" algn="ctr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573C-4CC2-41CC-8682-AB22FFF6C567}" type="datetimeFigureOut">
              <a:rPr lang="en-US" smtClean="0"/>
              <a:pPr/>
              <a:t>3/5/2013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04" y="5733256"/>
            <a:ext cx="2608366" cy="1012915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6692" y="634324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none" spc="6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© SharpCrafters, 2010.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544" y="1628800"/>
            <a:ext cx="7885113" cy="1362075"/>
          </a:xfrm>
        </p:spPr>
        <p:txBody>
          <a:bodyPr anchor="t"/>
          <a:lstStyle>
            <a:lvl1pPr algn="ctr">
              <a:defRPr sz="4400" b="1" i="0" cap="none" baseline="0">
                <a:solidFill>
                  <a:srgbClr val="000B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4" y="128613"/>
            <a:ext cx="7885113" cy="1500187"/>
          </a:xfrm>
        </p:spPr>
        <p:txBody>
          <a:bodyPr anchor="b">
            <a:normAutofit/>
          </a:bodyPr>
          <a:lstStyle>
            <a:lvl1pPr marL="0" indent="0" algn="ctr">
              <a:buNone/>
              <a:defRPr sz="28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573C-4CC2-41CC-8682-AB22FFF6C567}" type="datetimeFigureOut">
              <a:rPr lang="en-US" smtClean="0"/>
              <a:pPr/>
              <a:t>3/5/2013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04" y="5733256"/>
            <a:ext cx="2608366" cy="1012915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6692" y="634324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none" spc="6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© SharpCrafters, 2010.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-36512" y="3512159"/>
            <a:ext cx="9180512" cy="350100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B22"/>
              </a:solidFill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67544" y="5157192"/>
            <a:ext cx="7848871" cy="1202333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>
              <a:buNone/>
              <a:defRPr lang="en-US" sz="4400" b="1" i="0" cap="none" spc="50" dirty="0" smtClean="0">
                <a:solidFill>
                  <a:srgbClr val="000B22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+mj-lt"/>
                <a:ea typeface="+mj-ea"/>
                <a:cs typeface="+mj-cs"/>
              </a:defRPr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dirty="0" smtClean="0">
                <a:solidFill>
                  <a:schemeClr val="tx2"/>
                </a:solidFill>
              </a:defRPr>
            </a:lvl3pPr>
            <a:lvl4pPr>
              <a:defRPr lang="en-US" dirty="0" smtClean="0">
                <a:solidFill>
                  <a:schemeClr val="tx2"/>
                </a:solidFill>
              </a:defRPr>
            </a:lvl4pPr>
            <a:lvl5pPr>
              <a:defRPr lang="en-US" dirty="0">
                <a:solidFill>
                  <a:schemeClr val="tx2"/>
                </a:solidFill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467544" y="4653136"/>
            <a:ext cx="7848872" cy="5232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lvl="0" indent="0" algn="ctr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sz="2800" spc="3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  <a:lvl2pPr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spc="30" baseline="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sz="1600" spc="30" baseline="0"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sz="1400" spc="30" baseline="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sz="1400" spc="30" baseline="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Font typeface="Arial" pitchFamily="34" charset="0"/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Truth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14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build="p">
        <p:tmplLst>
          <p:tmpl lvl="1">
            <p:tnLst>
              <p:par>
                <p:cTn presetID="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573C-4CC2-41CC-8682-AB22FFF6C567}" type="datetimeFigureOut">
              <a:rPr lang="en-US" smtClean="0"/>
              <a:pPr/>
              <a:t>3/5/2013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6692" y="634324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none" spc="6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© SharpCrafters, 2010.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573C-4CC2-41CC-8682-AB22FFF6C567}" type="datetimeFigureOut">
              <a:rPr lang="en-US" smtClean="0"/>
              <a:pPr/>
              <a:t>3/5/2013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Gael Fraiteur, 2008.</a:t>
            </a:r>
            <a:endParaRPr lang="en-US" dirty="0" smtClean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573C-4CC2-41CC-8682-AB22FFF6C567}" type="datetimeFigureOut">
              <a:rPr lang="en-US" smtClean="0"/>
              <a:pPr/>
              <a:t>3/5/2013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6692" y="634324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none" spc="6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© SharpCrafters, 2010.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573C-4CC2-41CC-8682-AB22FFF6C567}" type="datetimeFigureOut">
              <a:rPr lang="en-US" smtClean="0"/>
              <a:pPr/>
              <a:t>3/5/2013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6692" y="634324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none" spc="6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© SharpCrafters, 2010.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9552" y="14157"/>
            <a:ext cx="7924800" cy="85010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24744"/>
            <a:ext cx="7924800" cy="5001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984F573C-4CC2-41CC-8682-AB22FFF6C567}" type="datetimeFigureOut">
              <a:rPr lang="en-US" smtClean="0"/>
              <a:pPr/>
              <a:t>3/5/2013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6692" y="634324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none" spc="6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© SharpCrafters, 2010.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210B6442-38E5-44BB-9744-8A47EBAF2D3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04" y="5733256"/>
            <a:ext cx="2608366" cy="1012915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43" r:id="rId3"/>
    <p:sldLayoutId id="2147483736" r:id="rId4"/>
    <p:sldLayoutId id="2147483744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400" b="1" kern="1200" cap="none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24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24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24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24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24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52400"/>
            <a:ext cx="9144000" cy="762000"/>
          </a:xfrm>
          <a:prstGeom prst="rect">
            <a:avLst/>
          </a:prstGeom>
          <a:solidFill>
            <a:srgbClr val="FF9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066800"/>
            <a:ext cx="8229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2057400"/>
            <a:ext cx="82296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pic>
        <p:nvPicPr>
          <p:cNvPr id="1029" name="Picture 9" descr="Original Banner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9144000" cy="695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6179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kern="1200">
          <a:solidFill>
            <a:srgbClr val="FF97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FF9700"/>
          </a:solidFill>
          <a:latin typeface="Calibri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FF9700"/>
          </a:solidFill>
          <a:latin typeface="Calibri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FF9700"/>
          </a:solidFill>
          <a:latin typeface="Calibri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FF9700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FF9700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FF9700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FF9700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FF9700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rgbClr val="FF970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rgbClr val="FF9700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FF9700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rgbClr val="FF9700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rgbClr val="FF97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8.jpeg"/><Relationship Id="rId5" Type="http://schemas.microsoft.com/office/2007/relationships/hdphoto" Target="../media/hdphoto1.wdp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304800" y="1295400"/>
            <a:ext cx="7772400" cy="1470025"/>
          </a:xfrm>
        </p:spPr>
        <p:txBody>
          <a:bodyPr/>
          <a:lstStyle/>
          <a:p>
            <a:pPr algn="l" eaLnBrk="1" hangingPunct="1"/>
            <a:r>
              <a:rPr lang="en-US" dirty="0"/>
              <a:t>Produce Cleaner Code with </a:t>
            </a:r>
            <a:br>
              <a:rPr lang="en-US" dirty="0"/>
            </a:br>
            <a:r>
              <a:rPr lang="en-US" dirty="0"/>
              <a:t>Aspect-Oriented Programming</a:t>
            </a:r>
            <a:endParaRPr lang="en-US" dirty="0" smtClean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5181600"/>
            <a:ext cx="8534400" cy="1600200"/>
          </a:xfrm>
        </p:spPr>
        <p:txBody>
          <a:bodyPr rtlCol="0">
            <a:normAutofit fontScale="77500" lnSpcReduction="20000"/>
          </a:bodyPr>
          <a:lstStyle/>
          <a:p>
            <a:pPr algn="r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Gael Fraiteur</a:t>
            </a:r>
          </a:p>
          <a:p>
            <a:pPr algn="r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Founder, Principal Engineer</a:t>
            </a:r>
          </a:p>
          <a:p>
            <a:pPr algn="r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SharpCrafters</a:t>
            </a:r>
          </a:p>
          <a:p>
            <a:pPr algn="r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gael@sharpcrafters.com | @</a:t>
            </a:r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gfraiteur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528" y="5373216"/>
            <a:ext cx="3162796" cy="1228219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 bwMode="auto">
          <a:xfrm>
            <a:off x="1219200" y="3284984"/>
            <a:ext cx="64008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An Introduction to Aspect-Oriented Programming in Microsoft .NET.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50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0"/>
            <a:ext cx="4572000" cy="6854652"/>
            <a:chOff x="4572000" y="0"/>
            <a:chExt cx="4572000" cy="6854652"/>
          </a:xfrm>
        </p:grpSpPr>
        <p:pic>
          <p:nvPicPr>
            <p:cNvPr id="5124" name="Picture 4" descr="C:\Documents and Settings\gael\Local Settings\Temporary Internet Files\Content.IE5\QZDUU7OA\MPj04222230000[1].jp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4572000" y="0"/>
              <a:ext cx="4572000" cy="6854652"/>
            </a:xfrm>
            <a:prstGeom prst="rect">
              <a:avLst/>
            </a:prstGeom>
            <a:noFill/>
          </p:spPr>
        </p:pic>
        <p:sp>
          <p:nvSpPr>
            <p:cNvPr id="11" name="TextBox 10"/>
            <p:cNvSpPr txBox="1"/>
            <p:nvPr/>
          </p:nvSpPr>
          <p:spPr>
            <a:xfrm>
              <a:off x="5475958" y="5786454"/>
              <a:ext cx="2677400" cy="830997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balanced" dir="t">
                  <a:rot lat="0" lon="0" rev="2100000"/>
                </a:lightRig>
              </a:scene3d>
              <a:sp3d extrusionH="57150" prstMaterial="metal">
                <a:bevelT w="38100" h="25400"/>
                <a:contourClr>
                  <a:schemeClr val="bg2"/>
                </a:contourClr>
              </a:sp3d>
            </a:bodyPr>
            <a:lstStyle>
              <a:defPPr>
                <a:defRPr lang="en-US"/>
              </a:defPPr>
              <a:lvl1pPr algn="ctr">
                <a:defRPr sz="2400" b="1" spc="5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defRPr>
              </a:lvl1pPr>
            </a:lstStyle>
            <a:p>
              <a:r>
                <a:rPr lang="en-US" spc="0" dirty="0">
                  <a:ln w="50800"/>
                  <a:solidFill>
                    <a:schemeClr val="bg1">
                      <a:shade val="50000"/>
                    </a:schemeClr>
                  </a:solidFill>
                  <a:effectLst/>
                </a:rPr>
                <a:t>YOHJI YAMAMOTO</a:t>
              </a:r>
              <a:br>
                <a:rPr lang="en-US" spc="0" dirty="0">
                  <a:ln w="50800"/>
                  <a:solidFill>
                    <a:schemeClr val="bg1">
                      <a:shade val="50000"/>
                    </a:schemeClr>
                  </a:solidFill>
                  <a:effectLst/>
                </a:rPr>
              </a:br>
              <a:r>
                <a:rPr lang="en-US" spc="0" dirty="0">
                  <a:ln w="50800"/>
                  <a:solidFill>
                    <a:schemeClr val="bg1">
                      <a:shade val="50000"/>
                    </a:schemeClr>
                  </a:solidFill>
                  <a:effectLst/>
                </a:rPr>
                <a:t>customer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569768" y="0"/>
            <a:ext cx="4574232" cy="6858000"/>
            <a:chOff x="0" y="0"/>
            <a:chExt cx="4574232" cy="6858000"/>
          </a:xfrm>
        </p:grpSpPr>
        <p:pic>
          <p:nvPicPr>
            <p:cNvPr id="10" name="Picture 6" descr="C:\Users\gael\AppData\Local\Microsoft\Windows\Temporary Internet Files\Content.IE5\OB0I1HB3\MPj04015670000[1].jpg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0" y="0"/>
              <a:ext cx="4574232" cy="6858000"/>
            </a:xfrm>
            <a:prstGeom prst="rect">
              <a:avLst/>
            </a:prstGeom>
            <a:noFill/>
          </p:spPr>
        </p:pic>
        <p:sp>
          <p:nvSpPr>
            <p:cNvPr id="12" name="TextBox 11"/>
            <p:cNvSpPr txBox="1"/>
            <p:nvPr/>
          </p:nvSpPr>
          <p:spPr>
            <a:xfrm>
              <a:off x="966925" y="357166"/>
              <a:ext cx="273902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spc="50" dirty="0" smtClean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AKSEL BACHMEIER </a:t>
              </a:r>
              <a:br>
                <a:rPr lang="en-US" sz="2400" b="1" spc="50" dirty="0" smtClean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</a:br>
              <a:r>
                <a:rPr lang="en-US" sz="2400" b="1" spc="50" dirty="0" smtClean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accent1">
                      <a:tint val="3000"/>
                      <a:alpha val="95000"/>
                    </a:schemeClr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</a:rPr>
                <a:t>architect</a:t>
              </a:r>
              <a:endPara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7293"/>
    </mc:Choice>
    <mc:Fallback xmlns="">
      <p:transition advTm="47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73868" y="1500174"/>
            <a:ext cx="4170140" cy="4389120"/>
          </a:xfrm>
        </p:spPr>
        <p:txBody>
          <a:bodyPr/>
          <a:lstStyle/>
          <a:p>
            <a:r>
              <a:rPr lang="en-US" dirty="0" smtClean="0"/>
              <a:t>We want a nice separation of concerns </a:t>
            </a:r>
            <a:br>
              <a:rPr lang="en-US" dirty="0" smtClean="0"/>
            </a:br>
            <a:r>
              <a:rPr lang="en-US" sz="1600" dirty="0" smtClean="0"/>
              <a:t>(assembly &gt; namespace &gt; class &gt; method)</a:t>
            </a:r>
            <a:endParaRPr lang="en-US" dirty="0" smtClean="0"/>
          </a:p>
          <a:p>
            <a:r>
              <a:rPr lang="en-US" dirty="0" smtClean="0"/>
              <a:t>OOP forces us to write crap!</a:t>
            </a:r>
          </a:p>
          <a:p>
            <a:pPr lvl="1"/>
            <a:r>
              <a:rPr lang="en-US" b="1" dirty="0" smtClean="0"/>
              <a:t>Code Scattering</a:t>
            </a:r>
          </a:p>
          <a:p>
            <a:pPr lvl="1"/>
            <a:r>
              <a:rPr lang="en-US" b="1" dirty="0" smtClean="0"/>
              <a:t>Code Tangling</a:t>
            </a:r>
          </a:p>
          <a:p>
            <a:pPr lvl="1"/>
            <a:r>
              <a:rPr lang="en-US" b="1" dirty="0" smtClean="0"/>
              <a:t>Code Coupling</a:t>
            </a:r>
          </a:p>
          <a:p>
            <a:pPr>
              <a:buNone/>
            </a:pPr>
            <a:endParaRPr lang="en-US" b="1" dirty="0"/>
          </a:p>
        </p:txBody>
      </p:sp>
      <p:sp>
        <p:nvSpPr>
          <p:cNvPr id="5" name="Rounded Rectangle 4"/>
          <p:cNvSpPr/>
          <p:nvPr/>
        </p:nvSpPr>
        <p:spPr>
          <a:xfrm>
            <a:off x="5235227" y="2260275"/>
            <a:ext cx="458614" cy="660087"/>
          </a:xfrm>
          <a:prstGeom prst="roundRect">
            <a:avLst>
              <a:gd name="adj" fmla="val 6843"/>
            </a:avLst>
          </a:prstGeom>
          <a:solidFill>
            <a:schemeClr val="accent1">
              <a:lumMod val="20000"/>
              <a:lumOff val="8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5774099" y="2260275"/>
            <a:ext cx="458614" cy="660087"/>
          </a:xfrm>
          <a:prstGeom prst="roundRect">
            <a:avLst>
              <a:gd name="adj" fmla="val 6843"/>
            </a:avLst>
          </a:prstGeom>
          <a:solidFill>
            <a:schemeClr val="accent1">
              <a:lumMod val="40000"/>
              <a:lumOff val="6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312971" y="2260275"/>
            <a:ext cx="458614" cy="660087"/>
          </a:xfrm>
          <a:prstGeom prst="roundRect">
            <a:avLst>
              <a:gd name="adj" fmla="val 6843"/>
            </a:avLst>
          </a:prstGeom>
          <a:solidFill>
            <a:schemeClr val="accent1">
              <a:lumMod val="60000"/>
              <a:lumOff val="4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6851843" y="2260275"/>
            <a:ext cx="458614" cy="660087"/>
          </a:xfrm>
          <a:prstGeom prst="roundRect">
            <a:avLst>
              <a:gd name="adj" fmla="val 6843"/>
            </a:avLst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7390714" y="2260275"/>
            <a:ext cx="458614" cy="660087"/>
          </a:xfrm>
          <a:prstGeom prst="roundRect">
            <a:avLst>
              <a:gd name="adj" fmla="val 6843"/>
            </a:avLst>
          </a:prstGeom>
          <a:solidFill>
            <a:schemeClr val="accent1">
              <a:lumMod val="7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5235227" y="2352327"/>
            <a:ext cx="2614101" cy="519467"/>
            <a:chOff x="762855" y="2056352"/>
            <a:chExt cx="3418440" cy="661140"/>
          </a:xfrm>
        </p:grpSpPr>
        <p:sp>
          <p:nvSpPr>
            <p:cNvPr id="11" name="Rectangle 10"/>
            <p:cNvSpPr/>
            <p:nvPr/>
          </p:nvSpPr>
          <p:spPr>
            <a:xfrm>
              <a:off x="762855" y="2056352"/>
              <a:ext cx="599726" cy="10106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62855" y="2616426"/>
              <a:ext cx="599726" cy="10106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62855" y="2158183"/>
              <a:ext cx="599726" cy="1010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62855" y="2514594"/>
              <a:ext cx="599726" cy="1010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467534" y="2056352"/>
              <a:ext cx="599726" cy="10106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467534" y="2616426"/>
              <a:ext cx="599726" cy="10106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172213" y="2158183"/>
              <a:ext cx="599726" cy="1010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172213" y="2514594"/>
              <a:ext cx="599726" cy="1010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876892" y="2056352"/>
              <a:ext cx="599726" cy="10106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876892" y="2616426"/>
              <a:ext cx="599726" cy="10106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876892" y="2158183"/>
              <a:ext cx="599726" cy="1010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876892" y="2514594"/>
              <a:ext cx="599726" cy="1010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581569" y="2056352"/>
              <a:ext cx="599726" cy="10106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581569" y="2616426"/>
              <a:ext cx="599726" cy="10106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581569" y="2158183"/>
              <a:ext cx="599726" cy="1010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581569" y="2514594"/>
              <a:ext cx="599726" cy="10106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ounded Rectangle 26"/>
          <p:cNvSpPr/>
          <p:nvPr/>
        </p:nvSpPr>
        <p:spPr>
          <a:xfrm>
            <a:off x="5072066" y="2071678"/>
            <a:ext cx="3000396" cy="108442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000760" y="1714488"/>
            <a:ext cx="737033" cy="2437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Layer 1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072198" y="3429000"/>
            <a:ext cx="737033" cy="2437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Layer 2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5235227" y="3974787"/>
            <a:ext cx="458614" cy="660087"/>
          </a:xfrm>
          <a:prstGeom prst="roundRect">
            <a:avLst>
              <a:gd name="adj" fmla="val 6843"/>
            </a:avLst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5072066" y="3786190"/>
            <a:ext cx="3000396" cy="108442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2" name="Rounded Rectangle 31"/>
          <p:cNvSpPr/>
          <p:nvPr/>
        </p:nvSpPr>
        <p:spPr>
          <a:xfrm>
            <a:off x="5774098" y="3974787"/>
            <a:ext cx="458614" cy="660087"/>
          </a:xfrm>
          <a:prstGeom prst="roundRect">
            <a:avLst>
              <a:gd name="adj" fmla="val 6843"/>
            </a:avLst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6312970" y="3974787"/>
            <a:ext cx="458614" cy="660087"/>
          </a:xfrm>
          <a:prstGeom prst="roundRect">
            <a:avLst>
              <a:gd name="adj" fmla="val 6843"/>
            </a:avLst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6851842" y="3974787"/>
            <a:ext cx="458614" cy="660087"/>
          </a:xfrm>
          <a:prstGeom prst="roundRect">
            <a:avLst>
              <a:gd name="adj" fmla="val 6843"/>
            </a:avLst>
          </a:prstGeom>
          <a:solidFill>
            <a:schemeClr val="accent2">
              <a:lumMod val="60000"/>
              <a:lumOff val="40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7390714" y="3974787"/>
            <a:ext cx="458614" cy="660087"/>
          </a:xfrm>
          <a:prstGeom prst="roundRect">
            <a:avLst>
              <a:gd name="adj" fmla="val 6843"/>
            </a:avLst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/>
          <p:cNvGrpSpPr/>
          <p:nvPr/>
        </p:nvGrpSpPr>
        <p:grpSpPr>
          <a:xfrm>
            <a:off x="5235227" y="4054798"/>
            <a:ext cx="2614101" cy="519467"/>
            <a:chOff x="762855" y="3676566"/>
            <a:chExt cx="3418440" cy="661140"/>
          </a:xfrm>
        </p:grpSpPr>
        <p:sp>
          <p:nvSpPr>
            <p:cNvPr id="37" name="Rectangle 36"/>
            <p:cNvSpPr/>
            <p:nvPr/>
          </p:nvSpPr>
          <p:spPr>
            <a:xfrm>
              <a:off x="762855" y="3676566"/>
              <a:ext cx="599726" cy="10106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762855" y="4236640"/>
              <a:ext cx="599726" cy="10106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762855" y="3778397"/>
              <a:ext cx="599726" cy="10106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62855" y="4134808"/>
              <a:ext cx="599726" cy="10106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467533" y="3778397"/>
              <a:ext cx="599726" cy="10106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467533" y="4134808"/>
              <a:ext cx="599726" cy="10106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172212" y="3676566"/>
              <a:ext cx="599726" cy="10106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172212" y="4236640"/>
              <a:ext cx="599726" cy="10106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172212" y="3778397"/>
              <a:ext cx="599726" cy="10106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2172212" y="4134808"/>
              <a:ext cx="599726" cy="10106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876890" y="3676566"/>
              <a:ext cx="599726" cy="10106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876890" y="4236640"/>
              <a:ext cx="599726" cy="10106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876890" y="3778397"/>
              <a:ext cx="599726" cy="10106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876890" y="4134808"/>
              <a:ext cx="599726" cy="10106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581569" y="3676566"/>
              <a:ext cx="599726" cy="10106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581569" y="4134808"/>
              <a:ext cx="599726" cy="10106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write ugly code?</a:t>
            </a:r>
            <a:endParaRPr 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4780"/>
    </mc:Choice>
    <mc:Fallback xmlns="">
      <p:transition advTm="134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</a:p>
          <a:p>
            <a:r>
              <a:rPr lang="en-US" dirty="0" smtClean="0"/>
              <a:t>Exception Handling</a:t>
            </a:r>
          </a:p>
          <a:p>
            <a:r>
              <a:rPr lang="en-US" dirty="0" smtClean="0"/>
              <a:t>Tracing</a:t>
            </a:r>
          </a:p>
          <a:p>
            <a:r>
              <a:rPr lang="en-US" dirty="0" smtClean="0"/>
              <a:t>Monitoring</a:t>
            </a:r>
          </a:p>
          <a:p>
            <a:r>
              <a:rPr lang="en-US" dirty="0" smtClean="0"/>
              <a:t>Transaction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Data Binding</a:t>
            </a:r>
          </a:p>
          <a:p>
            <a:r>
              <a:rPr lang="en-US" dirty="0" smtClean="0"/>
              <a:t>Thread Sync</a:t>
            </a:r>
          </a:p>
          <a:p>
            <a:r>
              <a:rPr lang="en-US" dirty="0" smtClean="0"/>
              <a:t>Caching</a:t>
            </a:r>
          </a:p>
          <a:p>
            <a:r>
              <a:rPr lang="en-US" dirty="0" smtClean="0"/>
              <a:t>Validation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Non-Functional Requirements</a:t>
            </a:r>
            <a:endParaRPr lang="en-US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357158" y="4714884"/>
            <a:ext cx="8183880" cy="1051560"/>
          </a:xfrm>
          <a:prstGeom prst="rect">
            <a:avLst/>
          </a:prstGeom>
        </p:spPr>
        <p:txBody>
          <a:bodyPr vert="horz" anchor="t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Cross-Cutting 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Concerns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tint val="88000"/>
                  <a:satMod val="150000"/>
                </a:schemeClr>
              </a:solidFill>
              <a:effectLst>
                <a:outerShdw blurRad="53975" dist="22860" dir="5400000" algn="tl" rotWithShape="0">
                  <a:srgbClr val="000000">
                    <a:alpha val="5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378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7637"/>
    </mc:Choice>
    <mc:Fallback xmlns="">
      <p:transition advTm="37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0" y="0"/>
            <a:ext cx="9144000" cy="6858000"/>
          </a:xfrm>
          <a:prstGeom prst="roundRect">
            <a:avLst>
              <a:gd name="adj" fmla="val 1608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/>
              <a:t>Encapsulating </a:t>
            </a:r>
            <a:br>
              <a:rPr lang="en-US" sz="6000" b="1" dirty="0" smtClean="0"/>
            </a:br>
            <a:r>
              <a:rPr lang="en-US" sz="6000" b="1" dirty="0" smtClean="0"/>
              <a:t>Infrastructure Concerns?</a:t>
            </a:r>
          </a:p>
          <a:p>
            <a:pPr algn="ctr"/>
            <a:endParaRPr lang="en-US" sz="60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354"/>
    </mc:Choice>
    <mc:Fallback xmlns="">
      <p:transition advTm="13354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0" y="0"/>
            <a:ext cx="9144000" cy="6858000"/>
          </a:xfrm>
          <a:prstGeom prst="roundRect">
            <a:avLst>
              <a:gd name="adj" fmla="val 1608"/>
            </a:avLst>
          </a:prstGeom>
          <a:solidFill>
            <a:srgbClr val="00C800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/>
              <a:t>Aspects!</a:t>
            </a:r>
          </a:p>
          <a:p>
            <a:pPr algn="ctr"/>
            <a:endParaRPr lang="en-US" sz="60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626"/>
    </mc:Choice>
    <mc:Fallback xmlns="">
      <p:transition advTm="4626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Strengthen Applications </a:t>
            </a:r>
            <a:br>
              <a:rPr lang="en-US" dirty="0" smtClean="0"/>
            </a:br>
            <a:r>
              <a:rPr lang="en-US" dirty="0" smtClean="0"/>
              <a:t>With Aspects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Part 2 – 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05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8752"/>
    </mc:Choice>
    <mc:Fallback xmlns="">
      <p:transition advTm="18752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pic>
        <p:nvPicPr>
          <p:cNvPr id="1028" name="Picture 4" descr="http://www.treehugger.com/picture-is-worth-sum-car-parts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3558" y="1685731"/>
            <a:ext cx="4492824" cy="29184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www.psa-peugeot-citroen-press.co.uk/images/2007-10-03/Body-assembly%20line%20of%20the%20FIAT%20FIORINO,%20PEUGEOT%20BIPPER%20and%20CITROEN%20NEMO.jpg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90807" y="1685731"/>
            <a:ext cx="3894683" cy="29184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psa-peugeot-citroen-press.co.uk/images/Production/Inspection%20of%20paint%20finish%202.jpg"/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95991" y="1685731"/>
            <a:ext cx="4900057" cy="29184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psa-peugeot-citroen-press.co.uk/images/The%20Vehicles/Peugeot%20Partner.jpg"/>
          <p:cNvPicPr>
            <a:picLocks noChangeAspect="1" noChangeArrowheads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625" r="-10661"/>
          <a:stretch/>
        </p:blipFill>
        <p:spPr bwMode="auto">
          <a:xfrm>
            <a:off x="5287266" y="1685731"/>
            <a:ext cx="4309040" cy="29184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90357" y="4754743"/>
            <a:ext cx="1051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1.</a:t>
            </a:r>
            <a:r>
              <a:rPr lang="en-US" dirty="0" smtClean="0"/>
              <a:t> Source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821746" y="4754743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2. </a:t>
            </a:r>
            <a:r>
              <a:rPr lang="en-US" dirty="0" smtClean="0"/>
              <a:t>Compiler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595991" y="4754743"/>
            <a:ext cx="1352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3. </a:t>
            </a:r>
            <a:r>
              <a:rPr lang="en-US" dirty="0" smtClean="0"/>
              <a:t>PostSharp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5287266" y="4754743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</a:rPr>
              <a:t>4. </a:t>
            </a:r>
            <a:r>
              <a:rPr lang="en-US" dirty="0" smtClean="0"/>
              <a:t>Run Time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287266" y="6015849"/>
            <a:ext cx="36364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AOP is an </a:t>
            </a:r>
            <a:r>
              <a:rPr lang="en-US" i="1" dirty="0" smtClean="0"/>
              <a:t>approach</a:t>
            </a:r>
            <a:r>
              <a:rPr lang="en-US" dirty="0" smtClean="0"/>
              <a:t> to programming,</a:t>
            </a:r>
            <a:br>
              <a:rPr lang="en-US" dirty="0" smtClean="0"/>
            </a:br>
            <a:r>
              <a:rPr lang="en-US" dirty="0" smtClean="0"/>
              <a:t>not a technology.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739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1163"/>
    </mc:Choice>
    <mc:Fallback xmlns="">
      <p:transition advTm="151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7" grpId="0"/>
      <p:bldP spid="28" grpId="0"/>
      <p:bldP spid="29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Idea Behind AOP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8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961"/>
    </mc:Choice>
    <mc:Fallback xmlns="">
      <p:transition advTm="10961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9144000" cy="354756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50000">
                <a:schemeClr val="bg2">
                  <a:lumMod val="75000"/>
                </a:schemeClr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394" y="642917"/>
            <a:ext cx="3097559" cy="1143000"/>
          </a:xfr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z="3600" dirty="0" smtClean="0"/>
              <a:t>Cross-Cutting Concerns</a:t>
            </a:r>
            <a:endParaRPr lang="en-US" sz="36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3513414" y="5060615"/>
            <a:ext cx="4999439" cy="738353"/>
            <a:chOff x="3495056" y="4898529"/>
            <a:chExt cx="4999439" cy="738353"/>
          </a:xfrm>
        </p:grpSpPr>
        <p:grpSp>
          <p:nvGrpSpPr>
            <p:cNvPr id="5" name="Group 4"/>
            <p:cNvGrpSpPr/>
            <p:nvPr/>
          </p:nvGrpSpPr>
          <p:grpSpPr>
            <a:xfrm rot="3290110">
              <a:off x="4089873" y="4303712"/>
              <a:ext cx="738352" cy="1927986"/>
              <a:chOff x="5684403" y="3422681"/>
              <a:chExt cx="738352" cy="1927986"/>
            </a:xfrm>
          </p:grpSpPr>
          <p:sp>
            <p:nvSpPr>
              <p:cNvPr id="7549" name="Freeform 381"/>
              <p:cNvSpPr>
                <a:spLocks/>
              </p:cNvSpPr>
              <p:nvPr/>
            </p:nvSpPr>
            <p:spPr bwMode="auto">
              <a:xfrm rot="20864417">
                <a:off x="5684403" y="3422681"/>
                <a:ext cx="738352" cy="1927986"/>
              </a:xfrm>
              <a:custGeom>
                <a:avLst/>
                <a:gdLst/>
                <a:ahLst/>
                <a:cxnLst>
                  <a:cxn ang="0">
                    <a:pos x="649" y="2"/>
                  </a:cxn>
                  <a:cxn ang="0">
                    <a:pos x="490" y="167"/>
                  </a:cxn>
                  <a:cxn ang="0">
                    <a:pos x="212" y="1253"/>
                  </a:cxn>
                  <a:cxn ang="0">
                    <a:pos x="211" y="1258"/>
                  </a:cxn>
                  <a:cxn ang="0">
                    <a:pos x="185" y="1358"/>
                  </a:cxn>
                  <a:cxn ang="0">
                    <a:pos x="90" y="1730"/>
                  </a:cxn>
                  <a:cxn ang="0">
                    <a:pos x="30" y="1961"/>
                  </a:cxn>
                  <a:cxn ang="0">
                    <a:pos x="129" y="2227"/>
                  </a:cxn>
                  <a:cxn ang="0">
                    <a:pos x="336" y="2068"/>
                  </a:cxn>
                  <a:cxn ang="0">
                    <a:pos x="422" y="1730"/>
                  </a:cxn>
                  <a:cxn ang="0">
                    <a:pos x="518" y="1358"/>
                  </a:cxn>
                  <a:cxn ang="0">
                    <a:pos x="567" y="1163"/>
                  </a:cxn>
                  <a:cxn ang="0">
                    <a:pos x="568" y="1159"/>
                  </a:cxn>
                  <a:cxn ang="0">
                    <a:pos x="795" y="273"/>
                  </a:cxn>
                  <a:cxn ang="0">
                    <a:pos x="696" y="8"/>
                  </a:cxn>
                  <a:cxn ang="0">
                    <a:pos x="649" y="2"/>
                  </a:cxn>
                </a:cxnLst>
                <a:rect l="0" t="0" r="r" b="b"/>
                <a:pathLst>
                  <a:path w="825" h="2256">
                    <a:moveTo>
                      <a:pt x="649" y="2"/>
                    </a:moveTo>
                    <a:cubicBezTo>
                      <a:pt x="580" y="7"/>
                      <a:pt x="514" y="71"/>
                      <a:pt x="490" y="167"/>
                    </a:cubicBezTo>
                    <a:lnTo>
                      <a:pt x="212" y="1253"/>
                    </a:lnTo>
                    <a:lnTo>
                      <a:pt x="211" y="1258"/>
                    </a:lnTo>
                    <a:lnTo>
                      <a:pt x="185" y="1358"/>
                    </a:lnTo>
                    <a:lnTo>
                      <a:pt x="90" y="1730"/>
                    </a:lnTo>
                    <a:lnTo>
                      <a:pt x="30" y="1961"/>
                    </a:lnTo>
                    <a:cubicBezTo>
                      <a:pt x="0" y="2079"/>
                      <a:pt x="45" y="2197"/>
                      <a:pt x="129" y="2227"/>
                    </a:cubicBezTo>
                    <a:cubicBezTo>
                      <a:pt x="214" y="2256"/>
                      <a:pt x="306" y="2186"/>
                      <a:pt x="336" y="2068"/>
                    </a:cubicBezTo>
                    <a:lnTo>
                      <a:pt x="422" y="1730"/>
                    </a:lnTo>
                    <a:lnTo>
                      <a:pt x="518" y="1358"/>
                    </a:lnTo>
                    <a:lnTo>
                      <a:pt x="567" y="1163"/>
                    </a:lnTo>
                    <a:lnTo>
                      <a:pt x="568" y="1159"/>
                    </a:lnTo>
                    <a:lnTo>
                      <a:pt x="795" y="273"/>
                    </a:lnTo>
                    <a:cubicBezTo>
                      <a:pt x="825" y="156"/>
                      <a:pt x="781" y="37"/>
                      <a:pt x="696" y="8"/>
                    </a:cubicBezTo>
                    <a:cubicBezTo>
                      <a:pt x="680" y="2"/>
                      <a:pt x="665" y="0"/>
                      <a:pt x="649" y="2"/>
                    </a:cubicBezTo>
                    <a:close/>
                  </a:path>
                </a:pathLst>
              </a:custGeom>
              <a:solidFill>
                <a:srgbClr val="E22B23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52" name="Freeform 384"/>
              <p:cNvSpPr>
                <a:spLocks/>
              </p:cNvSpPr>
              <p:nvPr/>
            </p:nvSpPr>
            <p:spPr bwMode="auto">
              <a:xfrm rot="20864417">
                <a:off x="5959427" y="5052317"/>
                <a:ext cx="124656" cy="91809"/>
              </a:xfrm>
              <a:custGeom>
                <a:avLst/>
                <a:gdLst/>
                <a:ahLst/>
                <a:cxnLst>
                  <a:cxn ang="0">
                    <a:pos x="120" y="22"/>
                  </a:cxn>
                  <a:cxn ang="0">
                    <a:pos x="126" y="24"/>
                  </a:cxn>
                  <a:cxn ang="0">
                    <a:pos x="129" y="25"/>
                  </a:cxn>
                  <a:cxn ang="0">
                    <a:pos x="132" y="27"/>
                  </a:cxn>
                  <a:cxn ang="0">
                    <a:pos x="134" y="29"/>
                  </a:cxn>
                  <a:cxn ang="0">
                    <a:pos x="136" y="36"/>
                  </a:cxn>
                  <a:cxn ang="0">
                    <a:pos x="138" y="46"/>
                  </a:cxn>
                  <a:cxn ang="0">
                    <a:pos x="138" y="57"/>
                  </a:cxn>
                  <a:cxn ang="0">
                    <a:pos x="136" y="69"/>
                  </a:cxn>
                  <a:cxn ang="0">
                    <a:pos x="126" y="93"/>
                  </a:cxn>
                  <a:cxn ang="0">
                    <a:pos x="108" y="107"/>
                  </a:cxn>
                  <a:cxn ang="0">
                    <a:pos x="85" y="113"/>
                  </a:cxn>
                  <a:cxn ang="0">
                    <a:pos x="57" y="110"/>
                  </a:cxn>
                  <a:cxn ang="0">
                    <a:pos x="27" y="97"/>
                  </a:cxn>
                  <a:cxn ang="0">
                    <a:pos x="9" y="79"/>
                  </a:cxn>
                  <a:cxn ang="0">
                    <a:pos x="1" y="57"/>
                  </a:cxn>
                  <a:cxn ang="0">
                    <a:pos x="3" y="32"/>
                  </a:cxn>
                  <a:cxn ang="0">
                    <a:pos x="6" y="22"/>
                  </a:cxn>
                  <a:cxn ang="0">
                    <a:pos x="11" y="13"/>
                  </a:cxn>
                  <a:cxn ang="0">
                    <a:pos x="17" y="6"/>
                  </a:cxn>
                  <a:cxn ang="0">
                    <a:pos x="22" y="2"/>
                  </a:cxn>
                  <a:cxn ang="0">
                    <a:pos x="25" y="0"/>
                  </a:cxn>
                  <a:cxn ang="0">
                    <a:pos x="28" y="0"/>
                  </a:cxn>
                  <a:cxn ang="0">
                    <a:pos x="32" y="0"/>
                  </a:cxn>
                  <a:cxn ang="0">
                    <a:pos x="37" y="2"/>
                  </a:cxn>
                  <a:cxn ang="0">
                    <a:pos x="48" y="6"/>
                  </a:cxn>
                  <a:cxn ang="0">
                    <a:pos x="50" y="10"/>
                  </a:cxn>
                  <a:cxn ang="0">
                    <a:pos x="47" y="14"/>
                  </a:cxn>
                  <a:cxn ang="0">
                    <a:pos x="41" y="19"/>
                  </a:cxn>
                  <a:cxn ang="0">
                    <a:pos x="35" y="27"/>
                  </a:cxn>
                  <a:cxn ang="0">
                    <a:pos x="30" y="38"/>
                  </a:cxn>
                  <a:cxn ang="0">
                    <a:pos x="35" y="60"/>
                  </a:cxn>
                  <a:cxn ang="0">
                    <a:pos x="63" y="75"/>
                  </a:cxn>
                  <a:cxn ang="0">
                    <a:pos x="81" y="77"/>
                  </a:cxn>
                  <a:cxn ang="0">
                    <a:pos x="94" y="75"/>
                  </a:cxn>
                  <a:cxn ang="0">
                    <a:pos x="104" y="68"/>
                  </a:cxn>
                  <a:cxn ang="0">
                    <a:pos x="109" y="57"/>
                  </a:cxn>
                  <a:cxn ang="0">
                    <a:pos x="110" y="45"/>
                  </a:cxn>
                  <a:cxn ang="0">
                    <a:pos x="108" y="35"/>
                  </a:cxn>
                  <a:cxn ang="0">
                    <a:pos x="105" y="27"/>
                  </a:cxn>
                  <a:cxn ang="0">
                    <a:pos x="104" y="22"/>
                  </a:cxn>
                  <a:cxn ang="0">
                    <a:pos x="105" y="21"/>
                  </a:cxn>
                  <a:cxn ang="0">
                    <a:pos x="108" y="20"/>
                  </a:cxn>
                  <a:cxn ang="0">
                    <a:pos x="113" y="20"/>
                  </a:cxn>
                  <a:cxn ang="0">
                    <a:pos x="120" y="22"/>
                  </a:cxn>
                  <a:cxn ang="0">
                    <a:pos x="120" y="22"/>
                  </a:cxn>
                </a:cxnLst>
                <a:rect l="0" t="0" r="r" b="b"/>
                <a:pathLst>
                  <a:path w="138" h="113">
                    <a:moveTo>
                      <a:pt x="120" y="22"/>
                    </a:moveTo>
                    <a:cubicBezTo>
                      <a:pt x="122" y="23"/>
                      <a:pt x="124" y="23"/>
                      <a:pt x="126" y="24"/>
                    </a:cubicBezTo>
                    <a:cubicBezTo>
                      <a:pt x="127" y="24"/>
                      <a:pt x="128" y="25"/>
                      <a:pt x="129" y="25"/>
                    </a:cubicBezTo>
                    <a:cubicBezTo>
                      <a:pt x="131" y="26"/>
                      <a:pt x="131" y="26"/>
                      <a:pt x="132" y="27"/>
                    </a:cubicBezTo>
                    <a:cubicBezTo>
                      <a:pt x="132" y="27"/>
                      <a:pt x="133" y="28"/>
                      <a:pt x="134" y="29"/>
                    </a:cubicBezTo>
                    <a:cubicBezTo>
                      <a:pt x="135" y="31"/>
                      <a:pt x="135" y="33"/>
                      <a:pt x="136" y="36"/>
                    </a:cubicBezTo>
                    <a:cubicBezTo>
                      <a:pt x="137" y="39"/>
                      <a:pt x="138" y="42"/>
                      <a:pt x="138" y="46"/>
                    </a:cubicBezTo>
                    <a:cubicBezTo>
                      <a:pt x="138" y="49"/>
                      <a:pt x="138" y="53"/>
                      <a:pt x="138" y="57"/>
                    </a:cubicBezTo>
                    <a:cubicBezTo>
                      <a:pt x="138" y="61"/>
                      <a:pt x="137" y="65"/>
                      <a:pt x="136" y="69"/>
                    </a:cubicBezTo>
                    <a:cubicBezTo>
                      <a:pt x="134" y="78"/>
                      <a:pt x="130" y="86"/>
                      <a:pt x="126" y="93"/>
                    </a:cubicBezTo>
                    <a:cubicBezTo>
                      <a:pt x="121" y="99"/>
                      <a:pt x="115" y="104"/>
                      <a:pt x="108" y="107"/>
                    </a:cubicBezTo>
                    <a:cubicBezTo>
                      <a:pt x="102" y="111"/>
                      <a:pt x="94" y="113"/>
                      <a:pt x="85" y="113"/>
                    </a:cubicBezTo>
                    <a:cubicBezTo>
                      <a:pt x="77" y="113"/>
                      <a:pt x="67" y="112"/>
                      <a:pt x="57" y="110"/>
                    </a:cubicBezTo>
                    <a:cubicBezTo>
                      <a:pt x="45" y="107"/>
                      <a:pt x="35" y="103"/>
                      <a:pt x="27" y="97"/>
                    </a:cubicBezTo>
                    <a:cubicBezTo>
                      <a:pt x="19" y="92"/>
                      <a:pt x="13" y="86"/>
                      <a:pt x="9" y="79"/>
                    </a:cubicBezTo>
                    <a:cubicBezTo>
                      <a:pt x="4" y="73"/>
                      <a:pt x="2" y="65"/>
                      <a:pt x="1" y="57"/>
                    </a:cubicBezTo>
                    <a:cubicBezTo>
                      <a:pt x="0" y="49"/>
                      <a:pt x="1" y="41"/>
                      <a:pt x="3" y="32"/>
                    </a:cubicBezTo>
                    <a:cubicBezTo>
                      <a:pt x="4" y="29"/>
                      <a:pt x="5" y="25"/>
                      <a:pt x="6" y="22"/>
                    </a:cubicBezTo>
                    <a:cubicBezTo>
                      <a:pt x="8" y="19"/>
                      <a:pt x="10" y="16"/>
                      <a:pt x="11" y="13"/>
                    </a:cubicBezTo>
                    <a:cubicBezTo>
                      <a:pt x="13" y="10"/>
                      <a:pt x="15" y="8"/>
                      <a:pt x="17" y="6"/>
                    </a:cubicBezTo>
                    <a:cubicBezTo>
                      <a:pt x="19" y="4"/>
                      <a:pt x="20" y="2"/>
                      <a:pt x="22" y="2"/>
                    </a:cubicBezTo>
                    <a:cubicBezTo>
                      <a:pt x="23" y="1"/>
                      <a:pt x="24" y="0"/>
                      <a:pt x="25" y="0"/>
                    </a:cubicBezTo>
                    <a:cubicBezTo>
                      <a:pt x="25" y="0"/>
                      <a:pt x="26" y="0"/>
                      <a:pt x="28" y="0"/>
                    </a:cubicBezTo>
                    <a:cubicBezTo>
                      <a:pt x="29" y="0"/>
                      <a:pt x="30" y="0"/>
                      <a:pt x="32" y="0"/>
                    </a:cubicBezTo>
                    <a:cubicBezTo>
                      <a:pt x="33" y="1"/>
                      <a:pt x="35" y="1"/>
                      <a:pt x="37" y="2"/>
                    </a:cubicBezTo>
                    <a:cubicBezTo>
                      <a:pt x="43" y="3"/>
                      <a:pt x="46" y="4"/>
                      <a:pt x="48" y="6"/>
                    </a:cubicBezTo>
                    <a:cubicBezTo>
                      <a:pt x="50" y="7"/>
                      <a:pt x="51" y="9"/>
                      <a:pt x="50" y="10"/>
                    </a:cubicBezTo>
                    <a:cubicBezTo>
                      <a:pt x="50" y="12"/>
                      <a:pt x="49" y="13"/>
                      <a:pt x="47" y="14"/>
                    </a:cubicBezTo>
                    <a:cubicBezTo>
                      <a:pt x="45" y="16"/>
                      <a:pt x="44" y="17"/>
                      <a:pt x="41" y="19"/>
                    </a:cubicBezTo>
                    <a:cubicBezTo>
                      <a:pt x="39" y="21"/>
                      <a:pt x="37" y="24"/>
                      <a:pt x="35" y="27"/>
                    </a:cubicBezTo>
                    <a:cubicBezTo>
                      <a:pt x="33" y="29"/>
                      <a:pt x="32" y="33"/>
                      <a:pt x="30" y="38"/>
                    </a:cubicBezTo>
                    <a:cubicBezTo>
                      <a:pt x="28" y="46"/>
                      <a:pt x="30" y="54"/>
                      <a:pt x="35" y="60"/>
                    </a:cubicBezTo>
                    <a:cubicBezTo>
                      <a:pt x="41" y="66"/>
                      <a:pt x="50" y="71"/>
                      <a:pt x="63" y="75"/>
                    </a:cubicBezTo>
                    <a:cubicBezTo>
                      <a:pt x="70" y="76"/>
                      <a:pt x="75" y="77"/>
                      <a:pt x="81" y="77"/>
                    </a:cubicBezTo>
                    <a:cubicBezTo>
                      <a:pt x="86" y="77"/>
                      <a:pt x="90" y="77"/>
                      <a:pt x="94" y="75"/>
                    </a:cubicBezTo>
                    <a:cubicBezTo>
                      <a:pt x="98" y="74"/>
                      <a:pt x="101" y="71"/>
                      <a:pt x="104" y="68"/>
                    </a:cubicBezTo>
                    <a:cubicBezTo>
                      <a:pt x="106" y="65"/>
                      <a:pt x="108" y="62"/>
                      <a:pt x="109" y="57"/>
                    </a:cubicBezTo>
                    <a:cubicBezTo>
                      <a:pt x="110" y="52"/>
                      <a:pt x="111" y="48"/>
                      <a:pt x="110" y="45"/>
                    </a:cubicBezTo>
                    <a:cubicBezTo>
                      <a:pt x="110" y="41"/>
                      <a:pt x="109" y="38"/>
                      <a:pt x="108" y="35"/>
                    </a:cubicBezTo>
                    <a:cubicBezTo>
                      <a:pt x="107" y="32"/>
                      <a:pt x="106" y="29"/>
                      <a:pt x="105" y="27"/>
                    </a:cubicBezTo>
                    <a:cubicBezTo>
                      <a:pt x="104" y="25"/>
                      <a:pt x="104" y="24"/>
                      <a:pt x="104" y="22"/>
                    </a:cubicBezTo>
                    <a:cubicBezTo>
                      <a:pt x="104" y="22"/>
                      <a:pt x="104" y="21"/>
                      <a:pt x="105" y="21"/>
                    </a:cubicBezTo>
                    <a:cubicBezTo>
                      <a:pt x="106" y="20"/>
                      <a:pt x="107" y="20"/>
                      <a:pt x="108" y="20"/>
                    </a:cubicBezTo>
                    <a:cubicBezTo>
                      <a:pt x="109" y="20"/>
                      <a:pt x="111" y="20"/>
                      <a:pt x="113" y="20"/>
                    </a:cubicBezTo>
                    <a:cubicBezTo>
                      <a:pt x="115" y="21"/>
                      <a:pt x="117" y="21"/>
                      <a:pt x="120" y="22"/>
                    </a:cubicBezTo>
                    <a:lnTo>
                      <a:pt x="120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53" name="Freeform 385"/>
              <p:cNvSpPr>
                <a:spLocks/>
              </p:cNvSpPr>
              <p:nvPr/>
            </p:nvSpPr>
            <p:spPr bwMode="auto">
              <a:xfrm rot="20864417">
                <a:off x="5954664" y="4930390"/>
                <a:ext cx="134245" cy="110169"/>
              </a:xfrm>
              <a:custGeom>
                <a:avLst/>
                <a:gdLst/>
                <a:ahLst/>
                <a:cxnLst>
                  <a:cxn ang="0">
                    <a:pos x="152" y="31"/>
                  </a:cxn>
                  <a:cxn ang="0">
                    <a:pos x="154" y="32"/>
                  </a:cxn>
                  <a:cxn ang="0">
                    <a:pos x="155" y="35"/>
                  </a:cxn>
                  <a:cxn ang="0">
                    <a:pos x="155" y="39"/>
                  </a:cxn>
                  <a:cxn ang="0">
                    <a:pos x="153" y="46"/>
                  </a:cxn>
                  <a:cxn ang="0">
                    <a:pos x="151" y="53"/>
                  </a:cxn>
                  <a:cxn ang="0">
                    <a:pos x="149" y="57"/>
                  </a:cxn>
                  <a:cxn ang="0">
                    <a:pos x="147" y="59"/>
                  </a:cxn>
                  <a:cxn ang="0">
                    <a:pos x="144" y="59"/>
                  </a:cxn>
                  <a:cxn ang="0">
                    <a:pos x="131" y="56"/>
                  </a:cxn>
                  <a:cxn ang="0">
                    <a:pos x="142" y="80"/>
                  </a:cxn>
                  <a:cxn ang="0">
                    <a:pos x="142" y="103"/>
                  </a:cxn>
                  <a:cxn ang="0">
                    <a:pos x="132" y="122"/>
                  </a:cxn>
                  <a:cxn ang="0">
                    <a:pos x="118" y="133"/>
                  </a:cxn>
                  <a:cxn ang="0">
                    <a:pos x="100" y="136"/>
                  </a:cxn>
                  <a:cxn ang="0">
                    <a:pos x="77" y="133"/>
                  </a:cxn>
                  <a:cxn ang="0">
                    <a:pos x="4" y="114"/>
                  </a:cxn>
                  <a:cxn ang="0">
                    <a:pos x="2" y="113"/>
                  </a:cxn>
                  <a:cxn ang="0">
                    <a:pos x="1" y="110"/>
                  </a:cxn>
                  <a:cxn ang="0">
                    <a:pos x="1" y="104"/>
                  </a:cxn>
                  <a:cxn ang="0">
                    <a:pos x="3" y="96"/>
                  </a:cxn>
                  <a:cxn ang="0">
                    <a:pos x="5" y="88"/>
                  </a:cxn>
                  <a:cxn ang="0">
                    <a:pos x="7" y="83"/>
                  </a:cxn>
                  <a:cxn ang="0">
                    <a:pos x="10" y="81"/>
                  </a:cxn>
                  <a:cxn ang="0">
                    <a:pos x="12" y="81"/>
                  </a:cxn>
                  <a:cxn ang="0">
                    <a:pos x="80" y="98"/>
                  </a:cxn>
                  <a:cxn ang="0">
                    <a:pos x="94" y="100"/>
                  </a:cxn>
                  <a:cxn ang="0">
                    <a:pos x="104" y="99"/>
                  </a:cxn>
                  <a:cxn ang="0">
                    <a:pos x="111" y="94"/>
                  </a:cxn>
                  <a:cxn ang="0">
                    <a:pos x="115" y="85"/>
                  </a:cxn>
                  <a:cxn ang="0">
                    <a:pos x="113" y="71"/>
                  </a:cxn>
                  <a:cxn ang="0">
                    <a:pos x="103" y="54"/>
                  </a:cxn>
                  <a:cxn ang="0">
                    <a:pos x="24" y="34"/>
                  </a:cxn>
                  <a:cxn ang="0">
                    <a:pos x="22" y="32"/>
                  </a:cxn>
                  <a:cxn ang="0">
                    <a:pos x="21" y="29"/>
                  </a:cxn>
                  <a:cxn ang="0">
                    <a:pos x="21" y="24"/>
                  </a:cxn>
                  <a:cxn ang="0">
                    <a:pos x="23" y="16"/>
                  </a:cxn>
                  <a:cxn ang="0">
                    <a:pos x="25" y="8"/>
                  </a:cxn>
                  <a:cxn ang="0">
                    <a:pos x="28" y="3"/>
                  </a:cxn>
                  <a:cxn ang="0">
                    <a:pos x="30" y="1"/>
                  </a:cxn>
                  <a:cxn ang="0">
                    <a:pos x="32" y="0"/>
                  </a:cxn>
                  <a:cxn ang="0">
                    <a:pos x="152" y="31"/>
                  </a:cxn>
                </a:cxnLst>
                <a:rect l="0" t="0" r="r" b="b"/>
                <a:pathLst>
                  <a:path w="155" h="136">
                    <a:moveTo>
                      <a:pt x="152" y="31"/>
                    </a:moveTo>
                    <a:cubicBezTo>
                      <a:pt x="153" y="31"/>
                      <a:pt x="153" y="31"/>
                      <a:pt x="154" y="32"/>
                    </a:cubicBezTo>
                    <a:cubicBezTo>
                      <a:pt x="154" y="32"/>
                      <a:pt x="155" y="33"/>
                      <a:pt x="155" y="35"/>
                    </a:cubicBezTo>
                    <a:cubicBezTo>
                      <a:pt x="155" y="36"/>
                      <a:pt x="155" y="37"/>
                      <a:pt x="155" y="39"/>
                    </a:cubicBezTo>
                    <a:cubicBezTo>
                      <a:pt x="155" y="41"/>
                      <a:pt x="154" y="43"/>
                      <a:pt x="153" y="46"/>
                    </a:cubicBezTo>
                    <a:cubicBezTo>
                      <a:pt x="153" y="49"/>
                      <a:pt x="152" y="52"/>
                      <a:pt x="151" y="53"/>
                    </a:cubicBezTo>
                    <a:cubicBezTo>
                      <a:pt x="151" y="55"/>
                      <a:pt x="150" y="56"/>
                      <a:pt x="149" y="57"/>
                    </a:cubicBezTo>
                    <a:cubicBezTo>
                      <a:pt x="148" y="58"/>
                      <a:pt x="148" y="59"/>
                      <a:pt x="147" y="59"/>
                    </a:cubicBezTo>
                    <a:cubicBezTo>
                      <a:pt x="146" y="60"/>
                      <a:pt x="145" y="60"/>
                      <a:pt x="144" y="59"/>
                    </a:cubicBezTo>
                    <a:lnTo>
                      <a:pt x="131" y="56"/>
                    </a:lnTo>
                    <a:cubicBezTo>
                      <a:pt x="136" y="64"/>
                      <a:pt x="140" y="72"/>
                      <a:pt x="142" y="80"/>
                    </a:cubicBezTo>
                    <a:cubicBezTo>
                      <a:pt x="143" y="88"/>
                      <a:pt x="143" y="95"/>
                      <a:pt x="142" y="103"/>
                    </a:cubicBezTo>
                    <a:cubicBezTo>
                      <a:pt x="139" y="111"/>
                      <a:pt x="136" y="117"/>
                      <a:pt x="132" y="122"/>
                    </a:cubicBezTo>
                    <a:cubicBezTo>
                      <a:pt x="128" y="127"/>
                      <a:pt x="123" y="131"/>
                      <a:pt x="118" y="133"/>
                    </a:cubicBezTo>
                    <a:cubicBezTo>
                      <a:pt x="112" y="135"/>
                      <a:pt x="106" y="136"/>
                      <a:pt x="100" y="136"/>
                    </a:cubicBezTo>
                    <a:cubicBezTo>
                      <a:pt x="93" y="136"/>
                      <a:pt x="86" y="135"/>
                      <a:pt x="77" y="133"/>
                    </a:cubicBezTo>
                    <a:lnTo>
                      <a:pt x="4" y="114"/>
                    </a:lnTo>
                    <a:cubicBezTo>
                      <a:pt x="3" y="114"/>
                      <a:pt x="2" y="113"/>
                      <a:pt x="2" y="113"/>
                    </a:cubicBezTo>
                    <a:cubicBezTo>
                      <a:pt x="1" y="112"/>
                      <a:pt x="1" y="111"/>
                      <a:pt x="1" y="110"/>
                    </a:cubicBezTo>
                    <a:cubicBezTo>
                      <a:pt x="0" y="108"/>
                      <a:pt x="1" y="106"/>
                      <a:pt x="1" y="104"/>
                    </a:cubicBezTo>
                    <a:cubicBezTo>
                      <a:pt x="1" y="102"/>
                      <a:pt x="2" y="99"/>
                      <a:pt x="3" y="96"/>
                    </a:cubicBezTo>
                    <a:cubicBezTo>
                      <a:pt x="3" y="93"/>
                      <a:pt x="4" y="90"/>
                      <a:pt x="5" y="88"/>
                    </a:cubicBezTo>
                    <a:cubicBezTo>
                      <a:pt x="6" y="86"/>
                      <a:pt x="7" y="84"/>
                      <a:pt x="7" y="83"/>
                    </a:cubicBezTo>
                    <a:cubicBezTo>
                      <a:pt x="8" y="82"/>
                      <a:pt x="9" y="81"/>
                      <a:pt x="10" y="81"/>
                    </a:cubicBezTo>
                    <a:cubicBezTo>
                      <a:pt x="10" y="80"/>
                      <a:pt x="11" y="80"/>
                      <a:pt x="12" y="81"/>
                    </a:cubicBezTo>
                    <a:lnTo>
                      <a:pt x="80" y="98"/>
                    </a:lnTo>
                    <a:cubicBezTo>
                      <a:pt x="86" y="99"/>
                      <a:pt x="91" y="100"/>
                      <a:pt x="94" y="100"/>
                    </a:cubicBezTo>
                    <a:cubicBezTo>
                      <a:pt x="98" y="100"/>
                      <a:pt x="101" y="100"/>
                      <a:pt x="104" y="99"/>
                    </a:cubicBezTo>
                    <a:cubicBezTo>
                      <a:pt x="106" y="97"/>
                      <a:pt x="109" y="96"/>
                      <a:pt x="111" y="94"/>
                    </a:cubicBezTo>
                    <a:cubicBezTo>
                      <a:pt x="113" y="91"/>
                      <a:pt x="114" y="89"/>
                      <a:pt x="115" y="85"/>
                    </a:cubicBezTo>
                    <a:cubicBezTo>
                      <a:pt x="116" y="81"/>
                      <a:pt x="115" y="76"/>
                      <a:pt x="113" y="71"/>
                    </a:cubicBezTo>
                    <a:cubicBezTo>
                      <a:pt x="111" y="66"/>
                      <a:pt x="108" y="60"/>
                      <a:pt x="103" y="54"/>
                    </a:cubicBezTo>
                    <a:lnTo>
                      <a:pt x="24" y="34"/>
                    </a:lnTo>
                    <a:cubicBezTo>
                      <a:pt x="23" y="34"/>
                      <a:pt x="22" y="33"/>
                      <a:pt x="22" y="32"/>
                    </a:cubicBezTo>
                    <a:cubicBezTo>
                      <a:pt x="21" y="32"/>
                      <a:pt x="21" y="31"/>
                      <a:pt x="21" y="29"/>
                    </a:cubicBezTo>
                    <a:cubicBezTo>
                      <a:pt x="21" y="28"/>
                      <a:pt x="21" y="26"/>
                      <a:pt x="21" y="24"/>
                    </a:cubicBezTo>
                    <a:cubicBezTo>
                      <a:pt x="22" y="22"/>
                      <a:pt x="22" y="19"/>
                      <a:pt x="23" y="16"/>
                    </a:cubicBezTo>
                    <a:cubicBezTo>
                      <a:pt x="24" y="12"/>
                      <a:pt x="25" y="10"/>
                      <a:pt x="25" y="8"/>
                    </a:cubicBezTo>
                    <a:cubicBezTo>
                      <a:pt x="26" y="6"/>
                      <a:pt x="27" y="4"/>
                      <a:pt x="28" y="3"/>
                    </a:cubicBezTo>
                    <a:cubicBezTo>
                      <a:pt x="28" y="2"/>
                      <a:pt x="29" y="1"/>
                      <a:pt x="30" y="1"/>
                    </a:cubicBezTo>
                    <a:cubicBezTo>
                      <a:pt x="31" y="0"/>
                      <a:pt x="32" y="0"/>
                      <a:pt x="32" y="0"/>
                    </a:cubicBezTo>
                    <a:lnTo>
                      <a:pt x="152" y="3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54" name="Freeform 386"/>
              <p:cNvSpPr>
                <a:spLocks/>
              </p:cNvSpPr>
              <p:nvPr/>
            </p:nvSpPr>
            <p:spPr bwMode="auto">
              <a:xfrm rot="20864417">
                <a:off x="5970812" y="4833755"/>
                <a:ext cx="124656" cy="91809"/>
              </a:xfrm>
              <a:custGeom>
                <a:avLst/>
                <a:gdLst/>
                <a:ahLst/>
                <a:cxnLst>
                  <a:cxn ang="0">
                    <a:pos x="124" y="22"/>
                  </a:cxn>
                  <a:cxn ang="0">
                    <a:pos x="138" y="54"/>
                  </a:cxn>
                  <a:cxn ang="0">
                    <a:pos x="131" y="88"/>
                  </a:cxn>
                  <a:cxn ang="0">
                    <a:pos x="120" y="105"/>
                  </a:cxn>
                  <a:cxn ang="0">
                    <a:pos x="111" y="110"/>
                  </a:cxn>
                  <a:cxn ang="0">
                    <a:pos x="96" y="107"/>
                  </a:cxn>
                  <a:cxn ang="0">
                    <a:pos x="91" y="103"/>
                  </a:cxn>
                  <a:cxn ang="0">
                    <a:pos x="94" y="97"/>
                  </a:cxn>
                  <a:cxn ang="0">
                    <a:pos x="105" y="82"/>
                  </a:cxn>
                  <a:cxn ang="0">
                    <a:pos x="112" y="61"/>
                  </a:cxn>
                  <a:cxn ang="0">
                    <a:pos x="107" y="50"/>
                  </a:cxn>
                  <a:cxn ang="0">
                    <a:pos x="94" y="47"/>
                  </a:cxn>
                  <a:cxn ang="0">
                    <a:pos x="81" y="61"/>
                  </a:cxn>
                  <a:cxn ang="0">
                    <a:pos x="66" y="80"/>
                  </a:cxn>
                  <a:cxn ang="0">
                    <a:pos x="45" y="91"/>
                  </a:cxn>
                  <a:cxn ang="0">
                    <a:pos x="15" y="82"/>
                  </a:cxn>
                  <a:cxn ang="0">
                    <a:pos x="1" y="52"/>
                  </a:cxn>
                  <a:cxn ang="0">
                    <a:pos x="7" y="21"/>
                  </a:cxn>
                  <a:cxn ang="0">
                    <a:pos x="16" y="5"/>
                  </a:cxn>
                  <a:cxn ang="0">
                    <a:pos x="21" y="0"/>
                  </a:cxn>
                  <a:cxn ang="0">
                    <a:pos x="28" y="1"/>
                  </a:cxn>
                  <a:cxn ang="0">
                    <a:pos x="39" y="3"/>
                  </a:cxn>
                  <a:cxn ang="0">
                    <a:pos x="44" y="7"/>
                  </a:cxn>
                  <a:cxn ang="0">
                    <a:pos x="41" y="12"/>
                  </a:cxn>
                  <a:cxn ang="0">
                    <a:pos x="31" y="26"/>
                  </a:cxn>
                  <a:cxn ang="0">
                    <a:pos x="26" y="45"/>
                  </a:cxn>
                  <a:cxn ang="0">
                    <a:pos x="31" y="55"/>
                  </a:cxn>
                  <a:cxn ang="0">
                    <a:pos x="43" y="57"/>
                  </a:cxn>
                  <a:cxn ang="0">
                    <a:pos x="56" y="43"/>
                  </a:cxn>
                  <a:cxn ang="0">
                    <a:pos x="71" y="24"/>
                  </a:cxn>
                  <a:cxn ang="0">
                    <a:pos x="92" y="12"/>
                  </a:cxn>
                  <a:cxn ang="0">
                    <a:pos x="107" y="13"/>
                  </a:cxn>
                </a:cxnLst>
                <a:rect l="0" t="0" r="r" b="b"/>
                <a:pathLst>
                  <a:path w="138" h="110">
                    <a:moveTo>
                      <a:pt x="107" y="13"/>
                    </a:moveTo>
                    <a:cubicBezTo>
                      <a:pt x="114" y="15"/>
                      <a:pt x="119" y="18"/>
                      <a:pt x="124" y="22"/>
                    </a:cubicBezTo>
                    <a:cubicBezTo>
                      <a:pt x="128" y="25"/>
                      <a:pt x="132" y="30"/>
                      <a:pt x="134" y="36"/>
                    </a:cubicBezTo>
                    <a:cubicBezTo>
                      <a:pt x="136" y="41"/>
                      <a:pt x="138" y="47"/>
                      <a:pt x="138" y="54"/>
                    </a:cubicBezTo>
                    <a:cubicBezTo>
                      <a:pt x="138" y="61"/>
                      <a:pt x="137" y="68"/>
                      <a:pt x="135" y="75"/>
                    </a:cubicBezTo>
                    <a:cubicBezTo>
                      <a:pt x="134" y="80"/>
                      <a:pt x="133" y="84"/>
                      <a:pt x="131" y="88"/>
                    </a:cubicBezTo>
                    <a:cubicBezTo>
                      <a:pt x="129" y="92"/>
                      <a:pt x="127" y="95"/>
                      <a:pt x="126" y="98"/>
                    </a:cubicBezTo>
                    <a:cubicBezTo>
                      <a:pt x="124" y="101"/>
                      <a:pt x="122" y="103"/>
                      <a:pt x="120" y="105"/>
                    </a:cubicBezTo>
                    <a:cubicBezTo>
                      <a:pt x="119" y="107"/>
                      <a:pt x="117" y="108"/>
                      <a:pt x="116" y="109"/>
                    </a:cubicBezTo>
                    <a:cubicBezTo>
                      <a:pt x="115" y="110"/>
                      <a:pt x="113" y="110"/>
                      <a:pt x="111" y="110"/>
                    </a:cubicBezTo>
                    <a:cubicBezTo>
                      <a:pt x="109" y="110"/>
                      <a:pt x="106" y="110"/>
                      <a:pt x="102" y="109"/>
                    </a:cubicBezTo>
                    <a:cubicBezTo>
                      <a:pt x="100" y="108"/>
                      <a:pt x="97" y="108"/>
                      <a:pt x="96" y="107"/>
                    </a:cubicBezTo>
                    <a:cubicBezTo>
                      <a:pt x="94" y="106"/>
                      <a:pt x="93" y="106"/>
                      <a:pt x="92" y="105"/>
                    </a:cubicBezTo>
                    <a:cubicBezTo>
                      <a:pt x="92" y="105"/>
                      <a:pt x="91" y="104"/>
                      <a:pt x="91" y="103"/>
                    </a:cubicBezTo>
                    <a:cubicBezTo>
                      <a:pt x="91" y="103"/>
                      <a:pt x="91" y="102"/>
                      <a:pt x="91" y="101"/>
                    </a:cubicBezTo>
                    <a:cubicBezTo>
                      <a:pt x="91" y="100"/>
                      <a:pt x="92" y="99"/>
                      <a:pt x="94" y="97"/>
                    </a:cubicBezTo>
                    <a:cubicBezTo>
                      <a:pt x="95" y="96"/>
                      <a:pt x="97" y="94"/>
                      <a:pt x="99" y="91"/>
                    </a:cubicBezTo>
                    <a:cubicBezTo>
                      <a:pt x="101" y="89"/>
                      <a:pt x="103" y="86"/>
                      <a:pt x="105" y="82"/>
                    </a:cubicBezTo>
                    <a:cubicBezTo>
                      <a:pt x="108" y="79"/>
                      <a:pt x="109" y="75"/>
                      <a:pt x="110" y="70"/>
                    </a:cubicBezTo>
                    <a:cubicBezTo>
                      <a:pt x="111" y="67"/>
                      <a:pt x="112" y="64"/>
                      <a:pt x="112" y="61"/>
                    </a:cubicBezTo>
                    <a:cubicBezTo>
                      <a:pt x="112" y="59"/>
                      <a:pt x="111" y="57"/>
                      <a:pt x="110" y="55"/>
                    </a:cubicBezTo>
                    <a:cubicBezTo>
                      <a:pt x="110" y="53"/>
                      <a:pt x="109" y="51"/>
                      <a:pt x="107" y="50"/>
                    </a:cubicBezTo>
                    <a:cubicBezTo>
                      <a:pt x="105" y="48"/>
                      <a:pt x="104" y="47"/>
                      <a:pt x="101" y="47"/>
                    </a:cubicBezTo>
                    <a:cubicBezTo>
                      <a:pt x="99" y="46"/>
                      <a:pt x="96" y="46"/>
                      <a:pt x="94" y="47"/>
                    </a:cubicBezTo>
                    <a:cubicBezTo>
                      <a:pt x="91" y="49"/>
                      <a:pt x="89" y="50"/>
                      <a:pt x="87" y="53"/>
                    </a:cubicBezTo>
                    <a:cubicBezTo>
                      <a:pt x="85" y="55"/>
                      <a:pt x="83" y="58"/>
                      <a:pt x="81" y="61"/>
                    </a:cubicBezTo>
                    <a:cubicBezTo>
                      <a:pt x="79" y="64"/>
                      <a:pt x="76" y="67"/>
                      <a:pt x="74" y="70"/>
                    </a:cubicBezTo>
                    <a:cubicBezTo>
                      <a:pt x="71" y="74"/>
                      <a:pt x="69" y="77"/>
                      <a:pt x="66" y="80"/>
                    </a:cubicBezTo>
                    <a:cubicBezTo>
                      <a:pt x="63" y="83"/>
                      <a:pt x="60" y="85"/>
                      <a:pt x="56" y="87"/>
                    </a:cubicBezTo>
                    <a:cubicBezTo>
                      <a:pt x="53" y="89"/>
                      <a:pt x="49" y="90"/>
                      <a:pt x="45" y="91"/>
                    </a:cubicBezTo>
                    <a:cubicBezTo>
                      <a:pt x="40" y="92"/>
                      <a:pt x="35" y="91"/>
                      <a:pt x="29" y="90"/>
                    </a:cubicBezTo>
                    <a:cubicBezTo>
                      <a:pt x="24" y="88"/>
                      <a:pt x="19" y="86"/>
                      <a:pt x="15" y="82"/>
                    </a:cubicBezTo>
                    <a:cubicBezTo>
                      <a:pt x="10" y="79"/>
                      <a:pt x="7" y="75"/>
                      <a:pt x="5" y="70"/>
                    </a:cubicBezTo>
                    <a:cubicBezTo>
                      <a:pt x="2" y="65"/>
                      <a:pt x="1" y="59"/>
                      <a:pt x="1" y="52"/>
                    </a:cubicBezTo>
                    <a:cubicBezTo>
                      <a:pt x="0" y="46"/>
                      <a:pt x="1" y="39"/>
                      <a:pt x="3" y="31"/>
                    </a:cubicBezTo>
                    <a:cubicBezTo>
                      <a:pt x="4" y="28"/>
                      <a:pt x="5" y="24"/>
                      <a:pt x="7" y="21"/>
                    </a:cubicBezTo>
                    <a:cubicBezTo>
                      <a:pt x="8" y="17"/>
                      <a:pt x="10" y="14"/>
                      <a:pt x="11" y="12"/>
                    </a:cubicBezTo>
                    <a:cubicBezTo>
                      <a:pt x="13" y="9"/>
                      <a:pt x="14" y="7"/>
                      <a:pt x="16" y="5"/>
                    </a:cubicBezTo>
                    <a:cubicBezTo>
                      <a:pt x="17" y="3"/>
                      <a:pt x="18" y="2"/>
                      <a:pt x="19" y="2"/>
                    </a:cubicBezTo>
                    <a:cubicBezTo>
                      <a:pt x="20" y="1"/>
                      <a:pt x="21" y="0"/>
                      <a:pt x="21" y="0"/>
                    </a:cubicBezTo>
                    <a:cubicBezTo>
                      <a:pt x="22" y="0"/>
                      <a:pt x="23" y="0"/>
                      <a:pt x="24" y="0"/>
                    </a:cubicBezTo>
                    <a:cubicBezTo>
                      <a:pt x="25" y="0"/>
                      <a:pt x="26" y="0"/>
                      <a:pt x="28" y="1"/>
                    </a:cubicBezTo>
                    <a:cubicBezTo>
                      <a:pt x="29" y="1"/>
                      <a:pt x="31" y="1"/>
                      <a:pt x="33" y="2"/>
                    </a:cubicBezTo>
                    <a:cubicBezTo>
                      <a:pt x="35" y="2"/>
                      <a:pt x="37" y="3"/>
                      <a:pt x="39" y="3"/>
                    </a:cubicBezTo>
                    <a:cubicBezTo>
                      <a:pt x="40" y="4"/>
                      <a:pt x="41" y="4"/>
                      <a:pt x="42" y="5"/>
                    </a:cubicBezTo>
                    <a:cubicBezTo>
                      <a:pt x="43" y="5"/>
                      <a:pt x="43" y="6"/>
                      <a:pt x="44" y="7"/>
                    </a:cubicBezTo>
                    <a:cubicBezTo>
                      <a:pt x="44" y="7"/>
                      <a:pt x="44" y="8"/>
                      <a:pt x="44" y="9"/>
                    </a:cubicBezTo>
                    <a:cubicBezTo>
                      <a:pt x="43" y="9"/>
                      <a:pt x="43" y="11"/>
                      <a:pt x="41" y="12"/>
                    </a:cubicBezTo>
                    <a:cubicBezTo>
                      <a:pt x="40" y="13"/>
                      <a:pt x="38" y="15"/>
                      <a:pt x="37" y="18"/>
                    </a:cubicBezTo>
                    <a:cubicBezTo>
                      <a:pt x="35" y="20"/>
                      <a:pt x="33" y="23"/>
                      <a:pt x="31" y="26"/>
                    </a:cubicBezTo>
                    <a:cubicBezTo>
                      <a:pt x="30" y="29"/>
                      <a:pt x="28" y="32"/>
                      <a:pt x="27" y="37"/>
                    </a:cubicBezTo>
                    <a:cubicBezTo>
                      <a:pt x="26" y="40"/>
                      <a:pt x="26" y="42"/>
                      <a:pt x="26" y="45"/>
                    </a:cubicBezTo>
                    <a:cubicBezTo>
                      <a:pt x="26" y="47"/>
                      <a:pt x="27" y="49"/>
                      <a:pt x="27" y="51"/>
                    </a:cubicBezTo>
                    <a:cubicBezTo>
                      <a:pt x="28" y="53"/>
                      <a:pt x="29" y="54"/>
                      <a:pt x="31" y="55"/>
                    </a:cubicBezTo>
                    <a:cubicBezTo>
                      <a:pt x="32" y="56"/>
                      <a:pt x="34" y="57"/>
                      <a:pt x="35" y="58"/>
                    </a:cubicBezTo>
                    <a:cubicBezTo>
                      <a:pt x="38" y="58"/>
                      <a:pt x="41" y="58"/>
                      <a:pt x="43" y="57"/>
                    </a:cubicBezTo>
                    <a:cubicBezTo>
                      <a:pt x="45" y="56"/>
                      <a:pt x="47" y="54"/>
                      <a:pt x="50" y="51"/>
                    </a:cubicBezTo>
                    <a:cubicBezTo>
                      <a:pt x="52" y="49"/>
                      <a:pt x="54" y="46"/>
                      <a:pt x="56" y="43"/>
                    </a:cubicBezTo>
                    <a:cubicBezTo>
                      <a:pt x="58" y="40"/>
                      <a:pt x="60" y="37"/>
                      <a:pt x="63" y="33"/>
                    </a:cubicBezTo>
                    <a:cubicBezTo>
                      <a:pt x="65" y="30"/>
                      <a:pt x="68" y="27"/>
                      <a:pt x="71" y="24"/>
                    </a:cubicBezTo>
                    <a:cubicBezTo>
                      <a:pt x="73" y="21"/>
                      <a:pt x="77" y="18"/>
                      <a:pt x="80" y="16"/>
                    </a:cubicBezTo>
                    <a:cubicBezTo>
                      <a:pt x="84" y="14"/>
                      <a:pt x="88" y="13"/>
                      <a:pt x="92" y="12"/>
                    </a:cubicBezTo>
                    <a:cubicBezTo>
                      <a:pt x="96" y="12"/>
                      <a:pt x="101" y="12"/>
                      <a:pt x="107" y="13"/>
                    </a:cubicBezTo>
                    <a:lnTo>
                      <a:pt x="107" y="1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55" name="Freeform 387"/>
              <p:cNvSpPr>
                <a:spLocks/>
              </p:cNvSpPr>
              <p:nvPr/>
            </p:nvSpPr>
            <p:spPr bwMode="auto">
              <a:xfrm rot="20864417">
                <a:off x="5939668" y="4743232"/>
                <a:ext cx="153424" cy="73447"/>
              </a:xfrm>
              <a:custGeom>
                <a:avLst/>
                <a:gdLst/>
                <a:ahLst/>
                <a:cxnLst>
                  <a:cxn ang="0">
                    <a:pos x="158" y="26"/>
                  </a:cxn>
                  <a:cxn ang="0">
                    <a:pos x="167" y="29"/>
                  </a:cxn>
                  <a:cxn ang="0">
                    <a:pos x="171" y="32"/>
                  </a:cxn>
                  <a:cxn ang="0">
                    <a:pos x="172" y="36"/>
                  </a:cxn>
                  <a:cxn ang="0">
                    <a:pos x="172" y="42"/>
                  </a:cxn>
                  <a:cxn ang="0">
                    <a:pos x="172" y="49"/>
                  </a:cxn>
                  <a:cxn ang="0">
                    <a:pos x="170" y="57"/>
                  </a:cxn>
                  <a:cxn ang="0">
                    <a:pos x="163" y="74"/>
                  </a:cxn>
                  <a:cxn ang="0">
                    <a:pos x="153" y="84"/>
                  </a:cxn>
                  <a:cxn ang="0">
                    <a:pos x="137" y="87"/>
                  </a:cxn>
                  <a:cxn ang="0">
                    <a:pos x="118" y="85"/>
                  </a:cxn>
                  <a:cxn ang="0">
                    <a:pos x="57" y="69"/>
                  </a:cxn>
                  <a:cxn ang="0">
                    <a:pos x="53" y="84"/>
                  </a:cxn>
                  <a:cxn ang="0">
                    <a:pos x="49" y="87"/>
                  </a:cxn>
                  <a:cxn ang="0">
                    <a:pos x="38" y="86"/>
                  </a:cxn>
                  <a:cxn ang="0">
                    <a:pos x="32" y="84"/>
                  </a:cxn>
                  <a:cxn ang="0">
                    <a:pos x="28" y="81"/>
                  </a:cxn>
                  <a:cxn ang="0">
                    <a:pos x="26" y="79"/>
                  </a:cxn>
                  <a:cxn ang="0">
                    <a:pos x="26" y="77"/>
                  </a:cxn>
                  <a:cxn ang="0">
                    <a:pos x="30" y="63"/>
                  </a:cxn>
                  <a:cxn ang="0">
                    <a:pos x="3" y="56"/>
                  </a:cxn>
                  <a:cxn ang="0">
                    <a:pos x="1" y="55"/>
                  </a:cxn>
                  <a:cxn ang="0">
                    <a:pos x="0" y="51"/>
                  </a:cxn>
                  <a:cxn ang="0">
                    <a:pos x="0" y="46"/>
                  </a:cxn>
                  <a:cxn ang="0">
                    <a:pos x="2" y="38"/>
                  </a:cxn>
                  <a:cxn ang="0">
                    <a:pos x="4" y="30"/>
                  </a:cxn>
                  <a:cxn ang="0">
                    <a:pos x="6" y="25"/>
                  </a:cxn>
                  <a:cxn ang="0">
                    <a:pos x="9" y="23"/>
                  </a:cxn>
                  <a:cxn ang="0">
                    <a:pos x="12" y="22"/>
                  </a:cxn>
                  <a:cxn ang="0">
                    <a:pos x="38" y="29"/>
                  </a:cxn>
                  <a:cxn ang="0">
                    <a:pos x="45" y="3"/>
                  </a:cxn>
                  <a:cxn ang="0">
                    <a:pos x="46" y="1"/>
                  </a:cxn>
                  <a:cxn ang="0">
                    <a:pos x="49" y="0"/>
                  </a:cxn>
                  <a:cxn ang="0">
                    <a:pos x="53" y="0"/>
                  </a:cxn>
                  <a:cxn ang="0">
                    <a:pos x="60" y="1"/>
                  </a:cxn>
                  <a:cxn ang="0">
                    <a:pos x="70" y="5"/>
                  </a:cxn>
                  <a:cxn ang="0">
                    <a:pos x="72" y="10"/>
                  </a:cxn>
                  <a:cxn ang="0">
                    <a:pos x="65" y="36"/>
                  </a:cxn>
                  <a:cxn ang="0">
                    <a:pos x="121" y="50"/>
                  </a:cxn>
                  <a:cxn ang="0">
                    <a:pos x="137" y="51"/>
                  </a:cxn>
                  <a:cxn ang="0">
                    <a:pos x="144" y="41"/>
                  </a:cxn>
                  <a:cxn ang="0">
                    <a:pos x="145" y="36"/>
                  </a:cxn>
                  <a:cxn ang="0">
                    <a:pos x="145" y="32"/>
                  </a:cxn>
                  <a:cxn ang="0">
                    <a:pos x="145" y="29"/>
                  </a:cxn>
                  <a:cxn ang="0">
                    <a:pos x="145" y="27"/>
                  </a:cxn>
                  <a:cxn ang="0">
                    <a:pos x="146" y="25"/>
                  </a:cxn>
                  <a:cxn ang="0">
                    <a:pos x="148" y="25"/>
                  </a:cxn>
                  <a:cxn ang="0">
                    <a:pos x="152" y="25"/>
                  </a:cxn>
                  <a:cxn ang="0">
                    <a:pos x="158" y="26"/>
                  </a:cxn>
                  <a:cxn ang="0">
                    <a:pos x="158" y="26"/>
                  </a:cxn>
                </a:cxnLst>
                <a:rect l="0" t="0" r="r" b="b"/>
                <a:pathLst>
                  <a:path w="172" h="88">
                    <a:moveTo>
                      <a:pt x="158" y="26"/>
                    </a:moveTo>
                    <a:cubicBezTo>
                      <a:pt x="162" y="27"/>
                      <a:pt x="165" y="28"/>
                      <a:pt x="167" y="29"/>
                    </a:cubicBezTo>
                    <a:cubicBezTo>
                      <a:pt x="169" y="30"/>
                      <a:pt x="170" y="31"/>
                      <a:pt x="171" y="32"/>
                    </a:cubicBezTo>
                    <a:cubicBezTo>
                      <a:pt x="171" y="33"/>
                      <a:pt x="172" y="35"/>
                      <a:pt x="172" y="36"/>
                    </a:cubicBezTo>
                    <a:cubicBezTo>
                      <a:pt x="172" y="38"/>
                      <a:pt x="172" y="40"/>
                      <a:pt x="172" y="42"/>
                    </a:cubicBezTo>
                    <a:cubicBezTo>
                      <a:pt x="172" y="44"/>
                      <a:pt x="172" y="47"/>
                      <a:pt x="172" y="49"/>
                    </a:cubicBezTo>
                    <a:cubicBezTo>
                      <a:pt x="171" y="52"/>
                      <a:pt x="171" y="54"/>
                      <a:pt x="170" y="57"/>
                    </a:cubicBezTo>
                    <a:cubicBezTo>
                      <a:pt x="169" y="64"/>
                      <a:pt x="166" y="69"/>
                      <a:pt x="163" y="74"/>
                    </a:cubicBezTo>
                    <a:cubicBezTo>
                      <a:pt x="161" y="78"/>
                      <a:pt x="157" y="81"/>
                      <a:pt x="153" y="84"/>
                    </a:cubicBezTo>
                    <a:cubicBezTo>
                      <a:pt x="148" y="86"/>
                      <a:pt x="143" y="87"/>
                      <a:pt x="137" y="87"/>
                    </a:cubicBezTo>
                    <a:cubicBezTo>
                      <a:pt x="132" y="88"/>
                      <a:pt x="125" y="87"/>
                      <a:pt x="118" y="85"/>
                    </a:cubicBezTo>
                    <a:lnTo>
                      <a:pt x="57" y="69"/>
                    </a:lnTo>
                    <a:lnTo>
                      <a:pt x="53" y="84"/>
                    </a:lnTo>
                    <a:cubicBezTo>
                      <a:pt x="53" y="85"/>
                      <a:pt x="51" y="87"/>
                      <a:pt x="49" y="87"/>
                    </a:cubicBezTo>
                    <a:cubicBezTo>
                      <a:pt x="47" y="87"/>
                      <a:pt x="43" y="87"/>
                      <a:pt x="38" y="86"/>
                    </a:cubicBezTo>
                    <a:cubicBezTo>
                      <a:pt x="36" y="85"/>
                      <a:pt x="34" y="84"/>
                      <a:pt x="32" y="84"/>
                    </a:cubicBezTo>
                    <a:cubicBezTo>
                      <a:pt x="30" y="83"/>
                      <a:pt x="29" y="82"/>
                      <a:pt x="28" y="81"/>
                    </a:cubicBezTo>
                    <a:cubicBezTo>
                      <a:pt x="27" y="81"/>
                      <a:pt x="26" y="80"/>
                      <a:pt x="26" y="79"/>
                    </a:cubicBezTo>
                    <a:cubicBezTo>
                      <a:pt x="26" y="78"/>
                      <a:pt x="26" y="78"/>
                      <a:pt x="26" y="77"/>
                    </a:cubicBezTo>
                    <a:lnTo>
                      <a:pt x="30" y="63"/>
                    </a:lnTo>
                    <a:lnTo>
                      <a:pt x="3" y="56"/>
                    </a:lnTo>
                    <a:cubicBezTo>
                      <a:pt x="2" y="56"/>
                      <a:pt x="1" y="55"/>
                      <a:pt x="1" y="55"/>
                    </a:cubicBezTo>
                    <a:cubicBezTo>
                      <a:pt x="0" y="54"/>
                      <a:pt x="0" y="53"/>
                      <a:pt x="0" y="51"/>
                    </a:cubicBezTo>
                    <a:cubicBezTo>
                      <a:pt x="0" y="50"/>
                      <a:pt x="0" y="48"/>
                      <a:pt x="0" y="46"/>
                    </a:cubicBezTo>
                    <a:cubicBezTo>
                      <a:pt x="0" y="44"/>
                      <a:pt x="1" y="41"/>
                      <a:pt x="2" y="38"/>
                    </a:cubicBezTo>
                    <a:cubicBezTo>
                      <a:pt x="2" y="34"/>
                      <a:pt x="3" y="32"/>
                      <a:pt x="4" y="30"/>
                    </a:cubicBezTo>
                    <a:cubicBezTo>
                      <a:pt x="5" y="27"/>
                      <a:pt x="6" y="26"/>
                      <a:pt x="6" y="25"/>
                    </a:cubicBezTo>
                    <a:cubicBezTo>
                      <a:pt x="7" y="24"/>
                      <a:pt x="8" y="23"/>
                      <a:pt x="9" y="23"/>
                    </a:cubicBezTo>
                    <a:cubicBezTo>
                      <a:pt x="10" y="22"/>
                      <a:pt x="11" y="22"/>
                      <a:pt x="12" y="22"/>
                    </a:cubicBezTo>
                    <a:lnTo>
                      <a:pt x="38" y="29"/>
                    </a:lnTo>
                    <a:lnTo>
                      <a:pt x="45" y="3"/>
                    </a:lnTo>
                    <a:cubicBezTo>
                      <a:pt x="45" y="2"/>
                      <a:pt x="45" y="2"/>
                      <a:pt x="46" y="1"/>
                    </a:cubicBezTo>
                    <a:cubicBezTo>
                      <a:pt x="47" y="0"/>
                      <a:pt x="47" y="0"/>
                      <a:pt x="49" y="0"/>
                    </a:cubicBezTo>
                    <a:cubicBezTo>
                      <a:pt x="50" y="0"/>
                      <a:pt x="51" y="0"/>
                      <a:pt x="53" y="0"/>
                    </a:cubicBezTo>
                    <a:cubicBezTo>
                      <a:pt x="55" y="0"/>
                      <a:pt x="57" y="1"/>
                      <a:pt x="60" y="1"/>
                    </a:cubicBezTo>
                    <a:cubicBezTo>
                      <a:pt x="65" y="2"/>
                      <a:pt x="68" y="4"/>
                      <a:pt x="70" y="5"/>
                    </a:cubicBezTo>
                    <a:cubicBezTo>
                      <a:pt x="72" y="7"/>
                      <a:pt x="72" y="8"/>
                      <a:pt x="72" y="10"/>
                    </a:cubicBezTo>
                    <a:lnTo>
                      <a:pt x="65" y="36"/>
                    </a:lnTo>
                    <a:lnTo>
                      <a:pt x="121" y="50"/>
                    </a:lnTo>
                    <a:cubicBezTo>
                      <a:pt x="128" y="52"/>
                      <a:pt x="133" y="52"/>
                      <a:pt x="137" y="51"/>
                    </a:cubicBezTo>
                    <a:cubicBezTo>
                      <a:pt x="141" y="50"/>
                      <a:pt x="143" y="46"/>
                      <a:pt x="144" y="41"/>
                    </a:cubicBezTo>
                    <a:cubicBezTo>
                      <a:pt x="145" y="39"/>
                      <a:pt x="145" y="38"/>
                      <a:pt x="145" y="36"/>
                    </a:cubicBezTo>
                    <a:cubicBezTo>
                      <a:pt x="145" y="35"/>
                      <a:pt x="145" y="33"/>
                      <a:pt x="145" y="32"/>
                    </a:cubicBezTo>
                    <a:cubicBezTo>
                      <a:pt x="145" y="31"/>
                      <a:pt x="145" y="30"/>
                      <a:pt x="145" y="29"/>
                    </a:cubicBezTo>
                    <a:cubicBezTo>
                      <a:pt x="145" y="28"/>
                      <a:pt x="145" y="27"/>
                      <a:pt x="145" y="27"/>
                    </a:cubicBezTo>
                    <a:cubicBezTo>
                      <a:pt x="145" y="26"/>
                      <a:pt x="145" y="26"/>
                      <a:pt x="146" y="25"/>
                    </a:cubicBezTo>
                    <a:cubicBezTo>
                      <a:pt x="146" y="25"/>
                      <a:pt x="147" y="25"/>
                      <a:pt x="148" y="25"/>
                    </a:cubicBezTo>
                    <a:cubicBezTo>
                      <a:pt x="149" y="25"/>
                      <a:pt x="150" y="25"/>
                      <a:pt x="152" y="25"/>
                    </a:cubicBezTo>
                    <a:cubicBezTo>
                      <a:pt x="153" y="25"/>
                      <a:pt x="155" y="26"/>
                      <a:pt x="158" y="26"/>
                    </a:cubicBezTo>
                    <a:lnTo>
                      <a:pt x="158" y="2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56" name="Freeform 388"/>
              <p:cNvSpPr>
                <a:spLocks noEditPoints="1"/>
              </p:cNvSpPr>
              <p:nvPr/>
            </p:nvSpPr>
            <p:spPr bwMode="auto">
              <a:xfrm rot="20864417">
                <a:off x="5976726" y="4625992"/>
                <a:ext cx="124658" cy="110169"/>
              </a:xfrm>
              <a:custGeom>
                <a:avLst/>
                <a:gdLst/>
                <a:ahLst/>
                <a:cxnLst>
                  <a:cxn ang="0">
                    <a:pos x="86" y="4"/>
                  </a:cxn>
                  <a:cxn ang="0">
                    <a:pos x="112" y="15"/>
                  </a:cxn>
                  <a:cxn ang="0">
                    <a:pos x="131" y="32"/>
                  </a:cxn>
                  <a:cxn ang="0">
                    <a:pos x="140" y="56"/>
                  </a:cxn>
                  <a:cxn ang="0">
                    <a:pos x="138" y="86"/>
                  </a:cxn>
                  <a:cxn ang="0">
                    <a:pos x="126" y="113"/>
                  </a:cxn>
                  <a:cxn ang="0">
                    <a:pos x="108" y="129"/>
                  </a:cxn>
                  <a:cxn ang="0">
                    <a:pos x="85" y="135"/>
                  </a:cxn>
                  <a:cxn ang="0">
                    <a:pos x="56" y="132"/>
                  </a:cxn>
                  <a:cxn ang="0">
                    <a:pos x="29" y="121"/>
                  </a:cxn>
                  <a:cxn ang="0">
                    <a:pos x="10" y="103"/>
                  </a:cxn>
                  <a:cxn ang="0">
                    <a:pos x="2" y="79"/>
                  </a:cxn>
                  <a:cxn ang="0">
                    <a:pos x="4" y="49"/>
                  </a:cxn>
                  <a:cxn ang="0">
                    <a:pos x="15" y="23"/>
                  </a:cxn>
                  <a:cxn ang="0">
                    <a:pos x="33" y="6"/>
                  </a:cxn>
                  <a:cxn ang="0">
                    <a:pos x="57" y="0"/>
                  </a:cxn>
                  <a:cxn ang="0">
                    <a:pos x="86" y="4"/>
                  </a:cxn>
                  <a:cxn ang="0">
                    <a:pos x="86" y="4"/>
                  </a:cxn>
                  <a:cxn ang="0">
                    <a:pos x="78" y="39"/>
                  </a:cxn>
                  <a:cxn ang="0">
                    <a:pos x="62" y="36"/>
                  </a:cxn>
                  <a:cxn ang="0">
                    <a:pos x="48" y="37"/>
                  </a:cxn>
                  <a:cxn ang="0">
                    <a:pos x="37" y="44"/>
                  </a:cxn>
                  <a:cxn ang="0">
                    <a:pos x="30" y="57"/>
                  </a:cxn>
                  <a:cxn ang="0">
                    <a:pos x="30" y="71"/>
                  </a:cxn>
                  <a:cxn ang="0">
                    <a:pos x="35" y="82"/>
                  </a:cxn>
                  <a:cxn ang="0">
                    <a:pos x="47" y="91"/>
                  </a:cxn>
                  <a:cxn ang="0">
                    <a:pos x="63" y="97"/>
                  </a:cxn>
                  <a:cxn ang="0">
                    <a:pos x="80" y="100"/>
                  </a:cxn>
                  <a:cxn ang="0">
                    <a:pos x="94" y="98"/>
                  </a:cxn>
                  <a:cxn ang="0">
                    <a:pos x="104" y="91"/>
                  </a:cxn>
                  <a:cxn ang="0">
                    <a:pos x="111" y="78"/>
                  </a:cxn>
                  <a:cxn ang="0">
                    <a:pos x="112" y="64"/>
                  </a:cxn>
                  <a:cxn ang="0">
                    <a:pos x="106" y="53"/>
                  </a:cxn>
                  <a:cxn ang="0">
                    <a:pos x="95" y="45"/>
                  </a:cxn>
                  <a:cxn ang="0">
                    <a:pos x="78" y="39"/>
                  </a:cxn>
                  <a:cxn ang="0">
                    <a:pos x="78" y="39"/>
                  </a:cxn>
                </a:cxnLst>
                <a:rect l="0" t="0" r="r" b="b"/>
                <a:pathLst>
                  <a:path w="141" h="136">
                    <a:moveTo>
                      <a:pt x="86" y="4"/>
                    </a:moveTo>
                    <a:cubicBezTo>
                      <a:pt x="96" y="6"/>
                      <a:pt x="105" y="10"/>
                      <a:pt x="112" y="15"/>
                    </a:cubicBezTo>
                    <a:cubicBezTo>
                      <a:pt x="120" y="20"/>
                      <a:pt x="126" y="25"/>
                      <a:pt x="131" y="32"/>
                    </a:cubicBezTo>
                    <a:cubicBezTo>
                      <a:pt x="136" y="39"/>
                      <a:pt x="139" y="47"/>
                      <a:pt x="140" y="56"/>
                    </a:cubicBezTo>
                    <a:cubicBezTo>
                      <a:pt x="141" y="65"/>
                      <a:pt x="140" y="75"/>
                      <a:pt x="138" y="86"/>
                    </a:cubicBezTo>
                    <a:cubicBezTo>
                      <a:pt x="135" y="97"/>
                      <a:pt x="131" y="106"/>
                      <a:pt x="126" y="113"/>
                    </a:cubicBezTo>
                    <a:cubicBezTo>
                      <a:pt x="121" y="120"/>
                      <a:pt x="115" y="125"/>
                      <a:pt x="108" y="129"/>
                    </a:cubicBezTo>
                    <a:cubicBezTo>
                      <a:pt x="101" y="133"/>
                      <a:pt x="94" y="135"/>
                      <a:pt x="85" y="135"/>
                    </a:cubicBezTo>
                    <a:cubicBezTo>
                      <a:pt x="76" y="136"/>
                      <a:pt x="66" y="135"/>
                      <a:pt x="56" y="132"/>
                    </a:cubicBezTo>
                    <a:cubicBezTo>
                      <a:pt x="46" y="129"/>
                      <a:pt x="37" y="126"/>
                      <a:pt x="29" y="121"/>
                    </a:cubicBezTo>
                    <a:cubicBezTo>
                      <a:pt x="21" y="116"/>
                      <a:pt x="15" y="110"/>
                      <a:pt x="10" y="103"/>
                    </a:cubicBezTo>
                    <a:cubicBezTo>
                      <a:pt x="6" y="96"/>
                      <a:pt x="3" y="88"/>
                      <a:pt x="2" y="79"/>
                    </a:cubicBezTo>
                    <a:cubicBezTo>
                      <a:pt x="0" y="70"/>
                      <a:pt x="1" y="60"/>
                      <a:pt x="4" y="49"/>
                    </a:cubicBezTo>
                    <a:cubicBezTo>
                      <a:pt x="7" y="39"/>
                      <a:pt x="10" y="30"/>
                      <a:pt x="15" y="23"/>
                    </a:cubicBezTo>
                    <a:cubicBezTo>
                      <a:pt x="20" y="16"/>
                      <a:pt x="26" y="10"/>
                      <a:pt x="33" y="6"/>
                    </a:cubicBezTo>
                    <a:cubicBezTo>
                      <a:pt x="40" y="3"/>
                      <a:pt x="48" y="1"/>
                      <a:pt x="57" y="0"/>
                    </a:cubicBezTo>
                    <a:cubicBezTo>
                      <a:pt x="65" y="0"/>
                      <a:pt x="75" y="1"/>
                      <a:pt x="86" y="4"/>
                    </a:cubicBezTo>
                    <a:lnTo>
                      <a:pt x="86" y="4"/>
                    </a:lnTo>
                    <a:close/>
                    <a:moveTo>
                      <a:pt x="78" y="39"/>
                    </a:moveTo>
                    <a:cubicBezTo>
                      <a:pt x="72" y="37"/>
                      <a:pt x="67" y="36"/>
                      <a:pt x="62" y="36"/>
                    </a:cubicBezTo>
                    <a:cubicBezTo>
                      <a:pt x="57" y="36"/>
                      <a:pt x="52" y="36"/>
                      <a:pt x="48" y="37"/>
                    </a:cubicBezTo>
                    <a:cubicBezTo>
                      <a:pt x="43" y="39"/>
                      <a:pt x="40" y="41"/>
                      <a:pt x="37" y="44"/>
                    </a:cubicBezTo>
                    <a:cubicBezTo>
                      <a:pt x="34" y="47"/>
                      <a:pt x="32" y="52"/>
                      <a:pt x="30" y="57"/>
                    </a:cubicBezTo>
                    <a:cubicBezTo>
                      <a:pt x="29" y="62"/>
                      <a:pt x="29" y="67"/>
                      <a:pt x="30" y="71"/>
                    </a:cubicBezTo>
                    <a:cubicBezTo>
                      <a:pt x="30" y="75"/>
                      <a:pt x="32" y="79"/>
                      <a:pt x="35" y="82"/>
                    </a:cubicBezTo>
                    <a:cubicBezTo>
                      <a:pt x="38" y="86"/>
                      <a:pt x="42" y="88"/>
                      <a:pt x="47" y="91"/>
                    </a:cubicBezTo>
                    <a:cubicBezTo>
                      <a:pt x="51" y="93"/>
                      <a:pt x="57" y="95"/>
                      <a:pt x="63" y="97"/>
                    </a:cubicBezTo>
                    <a:cubicBezTo>
                      <a:pt x="69" y="98"/>
                      <a:pt x="74" y="99"/>
                      <a:pt x="80" y="100"/>
                    </a:cubicBezTo>
                    <a:cubicBezTo>
                      <a:pt x="85" y="100"/>
                      <a:pt x="90" y="99"/>
                      <a:pt x="94" y="98"/>
                    </a:cubicBezTo>
                    <a:cubicBezTo>
                      <a:pt x="98" y="97"/>
                      <a:pt x="102" y="95"/>
                      <a:pt x="104" y="91"/>
                    </a:cubicBezTo>
                    <a:cubicBezTo>
                      <a:pt x="107" y="88"/>
                      <a:pt x="110" y="84"/>
                      <a:pt x="111" y="78"/>
                    </a:cubicBezTo>
                    <a:cubicBezTo>
                      <a:pt x="112" y="73"/>
                      <a:pt x="112" y="69"/>
                      <a:pt x="112" y="64"/>
                    </a:cubicBezTo>
                    <a:cubicBezTo>
                      <a:pt x="111" y="60"/>
                      <a:pt x="109" y="56"/>
                      <a:pt x="106" y="53"/>
                    </a:cubicBezTo>
                    <a:cubicBezTo>
                      <a:pt x="103" y="50"/>
                      <a:pt x="99" y="47"/>
                      <a:pt x="95" y="45"/>
                    </a:cubicBezTo>
                    <a:cubicBezTo>
                      <a:pt x="90" y="42"/>
                      <a:pt x="85" y="40"/>
                      <a:pt x="78" y="39"/>
                    </a:cubicBezTo>
                    <a:lnTo>
                      <a:pt x="78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57" name="Freeform 389"/>
              <p:cNvSpPr>
                <a:spLocks/>
              </p:cNvSpPr>
              <p:nvPr/>
            </p:nvSpPr>
            <p:spPr bwMode="auto">
              <a:xfrm rot="20864417">
                <a:off x="5971365" y="4427592"/>
                <a:ext cx="153424" cy="183616"/>
              </a:xfrm>
              <a:custGeom>
                <a:avLst/>
                <a:gdLst/>
                <a:ahLst/>
                <a:cxnLst>
                  <a:cxn ang="0">
                    <a:pos x="172" y="23"/>
                  </a:cxn>
                  <a:cxn ang="0">
                    <a:pos x="173" y="32"/>
                  </a:cxn>
                  <a:cxn ang="0">
                    <a:pos x="169" y="48"/>
                  </a:cxn>
                  <a:cxn ang="0">
                    <a:pos x="164" y="55"/>
                  </a:cxn>
                  <a:cxn ang="0">
                    <a:pos x="91" y="38"/>
                  </a:cxn>
                  <a:cxn ang="0">
                    <a:pos x="70" y="37"/>
                  </a:cxn>
                  <a:cxn ang="0">
                    <a:pos x="59" y="50"/>
                  </a:cxn>
                  <a:cxn ang="0">
                    <a:pos x="71" y="80"/>
                  </a:cxn>
                  <a:cxn ang="0">
                    <a:pos x="153" y="101"/>
                  </a:cxn>
                  <a:cxn ang="0">
                    <a:pos x="153" y="110"/>
                  </a:cxn>
                  <a:cxn ang="0">
                    <a:pos x="149" y="126"/>
                  </a:cxn>
                  <a:cxn ang="0">
                    <a:pos x="144" y="133"/>
                  </a:cxn>
                  <a:cxn ang="0">
                    <a:pos x="71" y="116"/>
                  </a:cxn>
                  <a:cxn ang="0">
                    <a:pos x="51" y="115"/>
                  </a:cxn>
                  <a:cxn ang="0">
                    <a:pos x="40" y="128"/>
                  </a:cxn>
                  <a:cxn ang="0">
                    <a:pos x="51" y="158"/>
                  </a:cxn>
                  <a:cxn ang="0">
                    <a:pos x="133" y="179"/>
                  </a:cxn>
                  <a:cxn ang="0">
                    <a:pos x="134" y="188"/>
                  </a:cxn>
                  <a:cxn ang="0">
                    <a:pos x="129" y="204"/>
                  </a:cxn>
                  <a:cxn ang="0">
                    <a:pos x="125" y="211"/>
                  </a:cxn>
                  <a:cxn ang="0">
                    <a:pos x="3" y="181"/>
                  </a:cxn>
                  <a:cxn ang="0">
                    <a:pos x="0" y="177"/>
                  </a:cxn>
                  <a:cxn ang="0">
                    <a:pos x="1" y="166"/>
                  </a:cxn>
                  <a:cxn ang="0">
                    <a:pos x="6" y="155"/>
                  </a:cxn>
                  <a:cxn ang="0">
                    <a:pos x="10" y="153"/>
                  </a:cxn>
                  <a:cxn ang="0">
                    <a:pos x="13" y="132"/>
                  </a:cxn>
                  <a:cxn ang="0">
                    <a:pos x="18" y="98"/>
                  </a:cxn>
                  <a:cxn ang="0">
                    <a:pos x="34" y="82"/>
                  </a:cxn>
                  <a:cxn ang="0">
                    <a:pos x="37" y="66"/>
                  </a:cxn>
                  <a:cxn ang="0">
                    <a:pos x="31" y="43"/>
                  </a:cxn>
                  <a:cxn ang="0">
                    <a:pos x="42" y="13"/>
                  </a:cxn>
                  <a:cxn ang="0">
                    <a:pos x="74" y="0"/>
                  </a:cxn>
                  <a:cxn ang="0">
                    <a:pos x="170" y="22"/>
                  </a:cxn>
                </a:cxnLst>
                <a:rect l="0" t="0" r="r" b="b"/>
                <a:pathLst>
                  <a:path w="173" h="212">
                    <a:moveTo>
                      <a:pt x="170" y="22"/>
                    </a:moveTo>
                    <a:cubicBezTo>
                      <a:pt x="171" y="22"/>
                      <a:pt x="172" y="23"/>
                      <a:pt x="172" y="23"/>
                    </a:cubicBezTo>
                    <a:cubicBezTo>
                      <a:pt x="173" y="24"/>
                      <a:pt x="173" y="25"/>
                      <a:pt x="173" y="27"/>
                    </a:cubicBezTo>
                    <a:cubicBezTo>
                      <a:pt x="173" y="28"/>
                      <a:pt x="173" y="30"/>
                      <a:pt x="173" y="32"/>
                    </a:cubicBezTo>
                    <a:cubicBezTo>
                      <a:pt x="173" y="34"/>
                      <a:pt x="172" y="37"/>
                      <a:pt x="171" y="40"/>
                    </a:cubicBezTo>
                    <a:cubicBezTo>
                      <a:pt x="170" y="43"/>
                      <a:pt x="170" y="46"/>
                      <a:pt x="169" y="48"/>
                    </a:cubicBezTo>
                    <a:cubicBezTo>
                      <a:pt x="168" y="50"/>
                      <a:pt x="167" y="52"/>
                      <a:pt x="167" y="53"/>
                    </a:cubicBezTo>
                    <a:cubicBezTo>
                      <a:pt x="166" y="54"/>
                      <a:pt x="165" y="55"/>
                      <a:pt x="164" y="55"/>
                    </a:cubicBezTo>
                    <a:cubicBezTo>
                      <a:pt x="163" y="56"/>
                      <a:pt x="163" y="56"/>
                      <a:pt x="162" y="56"/>
                    </a:cubicBezTo>
                    <a:lnTo>
                      <a:pt x="91" y="38"/>
                    </a:lnTo>
                    <a:cubicBezTo>
                      <a:pt x="87" y="37"/>
                      <a:pt x="83" y="36"/>
                      <a:pt x="80" y="36"/>
                    </a:cubicBezTo>
                    <a:cubicBezTo>
                      <a:pt x="76" y="36"/>
                      <a:pt x="73" y="36"/>
                      <a:pt x="70" y="37"/>
                    </a:cubicBezTo>
                    <a:cubicBezTo>
                      <a:pt x="68" y="38"/>
                      <a:pt x="65" y="40"/>
                      <a:pt x="63" y="42"/>
                    </a:cubicBezTo>
                    <a:cubicBezTo>
                      <a:pt x="62" y="44"/>
                      <a:pt x="60" y="47"/>
                      <a:pt x="59" y="50"/>
                    </a:cubicBezTo>
                    <a:cubicBezTo>
                      <a:pt x="58" y="54"/>
                      <a:pt x="59" y="58"/>
                      <a:pt x="61" y="63"/>
                    </a:cubicBezTo>
                    <a:cubicBezTo>
                      <a:pt x="63" y="68"/>
                      <a:pt x="66" y="74"/>
                      <a:pt x="71" y="80"/>
                    </a:cubicBezTo>
                    <a:lnTo>
                      <a:pt x="150" y="100"/>
                    </a:lnTo>
                    <a:cubicBezTo>
                      <a:pt x="151" y="100"/>
                      <a:pt x="152" y="101"/>
                      <a:pt x="153" y="101"/>
                    </a:cubicBezTo>
                    <a:cubicBezTo>
                      <a:pt x="153" y="102"/>
                      <a:pt x="153" y="103"/>
                      <a:pt x="154" y="105"/>
                    </a:cubicBezTo>
                    <a:cubicBezTo>
                      <a:pt x="154" y="106"/>
                      <a:pt x="154" y="108"/>
                      <a:pt x="153" y="110"/>
                    </a:cubicBezTo>
                    <a:cubicBezTo>
                      <a:pt x="153" y="112"/>
                      <a:pt x="152" y="115"/>
                      <a:pt x="152" y="118"/>
                    </a:cubicBezTo>
                    <a:cubicBezTo>
                      <a:pt x="151" y="121"/>
                      <a:pt x="150" y="124"/>
                      <a:pt x="149" y="126"/>
                    </a:cubicBezTo>
                    <a:cubicBezTo>
                      <a:pt x="148" y="128"/>
                      <a:pt x="148" y="130"/>
                      <a:pt x="147" y="131"/>
                    </a:cubicBezTo>
                    <a:cubicBezTo>
                      <a:pt x="146" y="132"/>
                      <a:pt x="145" y="133"/>
                      <a:pt x="144" y="133"/>
                    </a:cubicBezTo>
                    <a:cubicBezTo>
                      <a:pt x="144" y="134"/>
                      <a:pt x="143" y="134"/>
                      <a:pt x="142" y="134"/>
                    </a:cubicBezTo>
                    <a:lnTo>
                      <a:pt x="71" y="116"/>
                    </a:lnTo>
                    <a:cubicBezTo>
                      <a:pt x="67" y="115"/>
                      <a:pt x="64" y="114"/>
                      <a:pt x="60" y="114"/>
                    </a:cubicBezTo>
                    <a:cubicBezTo>
                      <a:pt x="57" y="114"/>
                      <a:pt x="53" y="114"/>
                      <a:pt x="51" y="115"/>
                    </a:cubicBezTo>
                    <a:cubicBezTo>
                      <a:pt x="48" y="116"/>
                      <a:pt x="46" y="118"/>
                      <a:pt x="44" y="120"/>
                    </a:cubicBezTo>
                    <a:cubicBezTo>
                      <a:pt x="42" y="122"/>
                      <a:pt x="40" y="125"/>
                      <a:pt x="40" y="128"/>
                    </a:cubicBezTo>
                    <a:cubicBezTo>
                      <a:pt x="39" y="132"/>
                      <a:pt x="39" y="136"/>
                      <a:pt x="41" y="141"/>
                    </a:cubicBezTo>
                    <a:cubicBezTo>
                      <a:pt x="43" y="146"/>
                      <a:pt x="47" y="152"/>
                      <a:pt x="51" y="158"/>
                    </a:cubicBezTo>
                    <a:lnTo>
                      <a:pt x="131" y="178"/>
                    </a:lnTo>
                    <a:cubicBezTo>
                      <a:pt x="132" y="178"/>
                      <a:pt x="132" y="179"/>
                      <a:pt x="133" y="179"/>
                    </a:cubicBezTo>
                    <a:cubicBezTo>
                      <a:pt x="133" y="180"/>
                      <a:pt x="134" y="181"/>
                      <a:pt x="134" y="183"/>
                    </a:cubicBezTo>
                    <a:cubicBezTo>
                      <a:pt x="134" y="184"/>
                      <a:pt x="134" y="186"/>
                      <a:pt x="134" y="188"/>
                    </a:cubicBezTo>
                    <a:cubicBezTo>
                      <a:pt x="133" y="190"/>
                      <a:pt x="133" y="193"/>
                      <a:pt x="132" y="196"/>
                    </a:cubicBezTo>
                    <a:cubicBezTo>
                      <a:pt x="131" y="199"/>
                      <a:pt x="130" y="202"/>
                      <a:pt x="129" y="204"/>
                    </a:cubicBezTo>
                    <a:cubicBezTo>
                      <a:pt x="129" y="206"/>
                      <a:pt x="128" y="208"/>
                      <a:pt x="127" y="209"/>
                    </a:cubicBezTo>
                    <a:cubicBezTo>
                      <a:pt x="126" y="210"/>
                      <a:pt x="126" y="211"/>
                      <a:pt x="125" y="211"/>
                    </a:cubicBezTo>
                    <a:cubicBezTo>
                      <a:pt x="124" y="212"/>
                      <a:pt x="123" y="212"/>
                      <a:pt x="122" y="212"/>
                    </a:cubicBezTo>
                    <a:lnTo>
                      <a:pt x="3" y="181"/>
                    </a:lnTo>
                    <a:cubicBezTo>
                      <a:pt x="2" y="181"/>
                      <a:pt x="1" y="181"/>
                      <a:pt x="1" y="180"/>
                    </a:cubicBezTo>
                    <a:cubicBezTo>
                      <a:pt x="0" y="180"/>
                      <a:pt x="0" y="179"/>
                      <a:pt x="0" y="177"/>
                    </a:cubicBezTo>
                    <a:cubicBezTo>
                      <a:pt x="0" y="176"/>
                      <a:pt x="0" y="174"/>
                      <a:pt x="0" y="173"/>
                    </a:cubicBezTo>
                    <a:cubicBezTo>
                      <a:pt x="0" y="171"/>
                      <a:pt x="1" y="168"/>
                      <a:pt x="1" y="166"/>
                    </a:cubicBezTo>
                    <a:cubicBezTo>
                      <a:pt x="2" y="163"/>
                      <a:pt x="3" y="160"/>
                      <a:pt x="3" y="159"/>
                    </a:cubicBezTo>
                    <a:cubicBezTo>
                      <a:pt x="4" y="157"/>
                      <a:pt x="5" y="155"/>
                      <a:pt x="6" y="155"/>
                    </a:cubicBezTo>
                    <a:cubicBezTo>
                      <a:pt x="6" y="154"/>
                      <a:pt x="7" y="153"/>
                      <a:pt x="8" y="153"/>
                    </a:cubicBezTo>
                    <a:cubicBezTo>
                      <a:pt x="9" y="153"/>
                      <a:pt x="9" y="152"/>
                      <a:pt x="10" y="153"/>
                    </a:cubicBezTo>
                    <a:lnTo>
                      <a:pt x="24" y="156"/>
                    </a:lnTo>
                    <a:cubicBezTo>
                      <a:pt x="19" y="148"/>
                      <a:pt x="15" y="140"/>
                      <a:pt x="13" y="132"/>
                    </a:cubicBezTo>
                    <a:cubicBezTo>
                      <a:pt x="11" y="125"/>
                      <a:pt x="11" y="118"/>
                      <a:pt x="13" y="111"/>
                    </a:cubicBezTo>
                    <a:cubicBezTo>
                      <a:pt x="14" y="106"/>
                      <a:pt x="16" y="101"/>
                      <a:pt x="18" y="98"/>
                    </a:cubicBezTo>
                    <a:cubicBezTo>
                      <a:pt x="20" y="94"/>
                      <a:pt x="22" y="91"/>
                      <a:pt x="25" y="88"/>
                    </a:cubicBezTo>
                    <a:cubicBezTo>
                      <a:pt x="28" y="86"/>
                      <a:pt x="30" y="84"/>
                      <a:pt x="34" y="82"/>
                    </a:cubicBezTo>
                    <a:cubicBezTo>
                      <a:pt x="37" y="81"/>
                      <a:pt x="40" y="79"/>
                      <a:pt x="44" y="79"/>
                    </a:cubicBezTo>
                    <a:cubicBezTo>
                      <a:pt x="41" y="74"/>
                      <a:pt x="39" y="70"/>
                      <a:pt x="37" y="66"/>
                    </a:cubicBezTo>
                    <a:cubicBezTo>
                      <a:pt x="35" y="62"/>
                      <a:pt x="34" y="58"/>
                      <a:pt x="33" y="54"/>
                    </a:cubicBezTo>
                    <a:cubicBezTo>
                      <a:pt x="32" y="50"/>
                      <a:pt x="31" y="47"/>
                      <a:pt x="31" y="43"/>
                    </a:cubicBezTo>
                    <a:cubicBezTo>
                      <a:pt x="31" y="39"/>
                      <a:pt x="32" y="36"/>
                      <a:pt x="33" y="32"/>
                    </a:cubicBezTo>
                    <a:cubicBezTo>
                      <a:pt x="35" y="24"/>
                      <a:pt x="38" y="18"/>
                      <a:pt x="42" y="13"/>
                    </a:cubicBezTo>
                    <a:cubicBezTo>
                      <a:pt x="46" y="9"/>
                      <a:pt x="51" y="5"/>
                      <a:pt x="56" y="3"/>
                    </a:cubicBezTo>
                    <a:cubicBezTo>
                      <a:pt x="61" y="1"/>
                      <a:pt x="67" y="0"/>
                      <a:pt x="74" y="0"/>
                    </a:cubicBezTo>
                    <a:cubicBezTo>
                      <a:pt x="80" y="0"/>
                      <a:pt x="87" y="1"/>
                      <a:pt x="94" y="3"/>
                    </a:cubicBezTo>
                    <a:lnTo>
                      <a:pt x="170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58" name="Freeform 390"/>
              <p:cNvSpPr>
                <a:spLocks noEditPoints="1"/>
              </p:cNvSpPr>
              <p:nvPr/>
            </p:nvSpPr>
            <p:spPr bwMode="auto">
              <a:xfrm rot="20864417">
                <a:off x="5994777" y="4302638"/>
                <a:ext cx="124658" cy="110169"/>
              </a:xfrm>
              <a:custGeom>
                <a:avLst/>
                <a:gdLst/>
                <a:ahLst/>
                <a:cxnLst>
                  <a:cxn ang="0">
                    <a:pos x="80" y="5"/>
                  </a:cxn>
                  <a:cxn ang="0">
                    <a:pos x="89" y="10"/>
                  </a:cxn>
                  <a:cxn ang="0">
                    <a:pos x="90" y="18"/>
                  </a:cxn>
                  <a:cxn ang="0">
                    <a:pos x="72" y="91"/>
                  </a:cxn>
                  <a:cxn ang="0">
                    <a:pos x="86" y="92"/>
                  </a:cxn>
                  <a:cxn ang="0">
                    <a:pos x="98" y="89"/>
                  </a:cxn>
                  <a:cxn ang="0">
                    <a:pos x="107" y="81"/>
                  </a:cxn>
                  <a:cxn ang="0">
                    <a:pos x="113" y="66"/>
                  </a:cxn>
                  <a:cxn ang="0">
                    <a:pos x="116" y="51"/>
                  </a:cxn>
                  <a:cxn ang="0">
                    <a:pos x="116" y="38"/>
                  </a:cxn>
                  <a:cxn ang="0">
                    <a:pos x="115" y="30"/>
                  </a:cxn>
                  <a:cxn ang="0">
                    <a:pos x="115" y="24"/>
                  </a:cxn>
                  <a:cxn ang="0">
                    <a:pos x="116" y="22"/>
                  </a:cxn>
                  <a:cxn ang="0">
                    <a:pos x="118" y="21"/>
                  </a:cxn>
                  <a:cxn ang="0">
                    <a:pos x="122" y="21"/>
                  </a:cxn>
                  <a:cxn ang="0">
                    <a:pos x="127" y="23"/>
                  </a:cxn>
                  <a:cxn ang="0">
                    <a:pos x="132" y="24"/>
                  </a:cxn>
                  <a:cxn ang="0">
                    <a:pos x="136" y="25"/>
                  </a:cxn>
                  <a:cxn ang="0">
                    <a:pos x="138" y="27"/>
                  </a:cxn>
                  <a:cxn ang="0">
                    <a:pos x="140" y="29"/>
                  </a:cxn>
                  <a:cxn ang="0">
                    <a:pos x="141" y="34"/>
                  </a:cxn>
                  <a:cxn ang="0">
                    <a:pos x="141" y="45"/>
                  </a:cxn>
                  <a:cxn ang="0">
                    <a:pos x="141" y="59"/>
                  </a:cxn>
                  <a:cxn ang="0">
                    <a:pos x="138" y="76"/>
                  </a:cxn>
                  <a:cxn ang="0">
                    <a:pos x="127" y="103"/>
                  </a:cxn>
                  <a:cxn ang="0">
                    <a:pos x="109" y="120"/>
                  </a:cxn>
                  <a:cxn ang="0">
                    <a:pos x="86" y="126"/>
                  </a:cxn>
                  <a:cxn ang="0">
                    <a:pos x="56" y="123"/>
                  </a:cxn>
                  <a:cxn ang="0">
                    <a:pos x="28" y="112"/>
                  </a:cxn>
                  <a:cxn ang="0">
                    <a:pos x="9" y="94"/>
                  </a:cxn>
                  <a:cxn ang="0">
                    <a:pos x="1" y="71"/>
                  </a:cxn>
                  <a:cxn ang="0">
                    <a:pos x="2" y="45"/>
                  </a:cxn>
                  <a:cxn ang="0">
                    <a:pos x="13" y="20"/>
                  </a:cxn>
                  <a:cxn ang="0">
                    <a:pos x="30" y="6"/>
                  </a:cxn>
                  <a:cxn ang="0">
                    <a:pos x="51" y="1"/>
                  </a:cxn>
                  <a:cxn ang="0">
                    <a:pos x="75" y="3"/>
                  </a:cxn>
                  <a:cxn ang="0">
                    <a:pos x="80" y="5"/>
                  </a:cxn>
                  <a:cxn ang="0">
                    <a:pos x="63" y="35"/>
                  </a:cxn>
                  <a:cxn ang="0">
                    <a:pos x="39" y="35"/>
                  </a:cxn>
                  <a:cxn ang="0">
                    <a:pos x="26" y="52"/>
                  </a:cxn>
                  <a:cxn ang="0">
                    <a:pos x="26" y="63"/>
                  </a:cxn>
                  <a:cxn ang="0">
                    <a:pos x="30" y="73"/>
                  </a:cxn>
                  <a:cxn ang="0">
                    <a:pos x="39" y="80"/>
                  </a:cxn>
                  <a:cxn ang="0">
                    <a:pos x="50" y="85"/>
                  </a:cxn>
                  <a:cxn ang="0">
                    <a:pos x="63" y="35"/>
                  </a:cxn>
                </a:cxnLst>
                <a:rect l="0" t="0" r="r" b="b"/>
                <a:pathLst>
                  <a:path w="142" h="127">
                    <a:moveTo>
                      <a:pt x="80" y="5"/>
                    </a:moveTo>
                    <a:cubicBezTo>
                      <a:pt x="85" y="6"/>
                      <a:pt x="87" y="7"/>
                      <a:pt x="89" y="10"/>
                    </a:cubicBezTo>
                    <a:cubicBezTo>
                      <a:pt x="90" y="12"/>
                      <a:pt x="91" y="15"/>
                      <a:pt x="90" y="18"/>
                    </a:cubicBezTo>
                    <a:lnTo>
                      <a:pt x="72" y="91"/>
                    </a:lnTo>
                    <a:cubicBezTo>
                      <a:pt x="77" y="92"/>
                      <a:pt x="81" y="92"/>
                      <a:pt x="86" y="92"/>
                    </a:cubicBezTo>
                    <a:cubicBezTo>
                      <a:pt x="90" y="92"/>
                      <a:pt x="94" y="91"/>
                      <a:pt x="98" y="89"/>
                    </a:cubicBezTo>
                    <a:cubicBezTo>
                      <a:pt x="101" y="87"/>
                      <a:pt x="104" y="85"/>
                      <a:pt x="107" y="81"/>
                    </a:cubicBezTo>
                    <a:cubicBezTo>
                      <a:pt x="110" y="77"/>
                      <a:pt x="112" y="72"/>
                      <a:pt x="113" y="66"/>
                    </a:cubicBezTo>
                    <a:cubicBezTo>
                      <a:pt x="115" y="61"/>
                      <a:pt x="115" y="55"/>
                      <a:pt x="116" y="51"/>
                    </a:cubicBezTo>
                    <a:cubicBezTo>
                      <a:pt x="116" y="46"/>
                      <a:pt x="116" y="42"/>
                      <a:pt x="116" y="38"/>
                    </a:cubicBezTo>
                    <a:cubicBezTo>
                      <a:pt x="116" y="35"/>
                      <a:pt x="115" y="32"/>
                      <a:pt x="115" y="30"/>
                    </a:cubicBezTo>
                    <a:cubicBezTo>
                      <a:pt x="115" y="27"/>
                      <a:pt x="115" y="25"/>
                      <a:pt x="115" y="24"/>
                    </a:cubicBezTo>
                    <a:cubicBezTo>
                      <a:pt x="115" y="23"/>
                      <a:pt x="116" y="23"/>
                      <a:pt x="116" y="22"/>
                    </a:cubicBezTo>
                    <a:cubicBezTo>
                      <a:pt x="117" y="22"/>
                      <a:pt x="117" y="21"/>
                      <a:pt x="118" y="21"/>
                    </a:cubicBezTo>
                    <a:cubicBezTo>
                      <a:pt x="119" y="21"/>
                      <a:pt x="120" y="21"/>
                      <a:pt x="122" y="21"/>
                    </a:cubicBezTo>
                    <a:cubicBezTo>
                      <a:pt x="123" y="22"/>
                      <a:pt x="125" y="22"/>
                      <a:pt x="127" y="23"/>
                    </a:cubicBezTo>
                    <a:cubicBezTo>
                      <a:pt x="129" y="23"/>
                      <a:pt x="131" y="24"/>
                      <a:pt x="132" y="24"/>
                    </a:cubicBezTo>
                    <a:cubicBezTo>
                      <a:pt x="134" y="24"/>
                      <a:pt x="135" y="25"/>
                      <a:pt x="136" y="25"/>
                    </a:cubicBezTo>
                    <a:cubicBezTo>
                      <a:pt x="137" y="26"/>
                      <a:pt x="137" y="26"/>
                      <a:pt x="138" y="27"/>
                    </a:cubicBezTo>
                    <a:cubicBezTo>
                      <a:pt x="139" y="27"/>
                      <a:pt x="139" y="28"/>
                      <a:pt x="140" y="29"/>
                    </a:cubicBezTo>
                    <a:cubicBezTo>
                      <a:pt x="140" y="29"/>
                      <a:pt x="140" y="31"/>
                      <a:pt x="141" y="34"/>
                    </a:cubicBezTo>
                    <a:cubicBezTo>
                      <a:pt x="141" y="37"/>
                      <a:pt x="141" y="40"/>
                      <a:pt x="141" y="45"/>
                    </a:cubicBezTo>
                    <a:cubicBezTo>
                      <a:pt x="142" y="49"/>
                      <a:pt x="141" y="54"/>
                      <a:pt x="141" y="59"/>
                    </a:cubicBezTo>
                    <a:cubicBezTo>
                      <a:pt x="140" y="64"/>
                      <a:pt x="139" y="70"/>
                      <a:pt x="138" y="76"/>
                    </a:cubicBezTo>
                    <a:cubicBezTo>
                      <a:pt x="135" y="87"/>
                      <a:pt x="131" y="95"/>
                      <a:pt x="127" y="103"/>
                    </a:cubicBezTo>
                    <a:cubicBezTo>
                      <a:pt x="122" y="110"/>
                      <a:pt x="116" y="116"/>
                      <a:pt x="109" y="120"/>
                    </a:cubicBezTo>
                    <a:cubicBezTo>
                      <a:pt x="103" y="124"/>
                      <a:pt x="95" y="126"/>
                      <a:pt x="86" y="126"/>
                    </a:cubicBezTo>
                    <a:cubicBezTo>
                      <a:pt x="77" y="127"/>
                      <a:pt x="67" y="126"/>
                      <a:pt x="56" y="123"/>
                    </a:cubicBezTo>
                    <a:cubicBezTo>
                      <a:pt x="45" y="120"/>
                      <a:pt x="36" y="117"/>
                      <a:pt x="28" y="112"/>
                    </a:cubicBezTo>
                    <a:cubicBezTo>
                      <a:pt x="20" y="107"/>
                      <a:pt x="14" y="101"/>
                      <a:pt x="9" y="94"/>
                    </a:cubicBezTo>
                    <a:cubicBezTo>
                      <a:pt x="5" y="87"/>
                      <a:pt x="2" y="80"/>
                      <a:pt x="1" y="71"/>
                    </a:cubicBezTo>
                    <a:cubicBezTo>
                      <a:pt x="0" y="63"/>
                      <a:pt x="0" y="54"/>
                      <a:pt x="2" y="45"/>
                    </a:cubicBezTo>
                    <a:cubicBezTo>
                      <a:pt x="5" y="35"/>
                      <a:pt x="9" y="27"/>
                      <a:pt x="13" y="20"/>
                    </a:cubicBezTo>
                    <a:cubicBezTo>
                      <a:pt x="18" y="14"/>
                      <a:pt x="24" y="9"/>
                      <a:pt x="30" y="6"/>
                    </a:cubicBezTo>
                    <a:cubicBezTo>
                      <a:pt x="36" y="3"/>
                      <a:pt x="43" y="1"/>
                      <a:pt x="51" y="1"/>
                    </a:cubicBezTo>
                    <a:cubicBezTo>
                      <a:pt x="59" y="0"/>
                      <a:pt x="67" y="1"/>
                      <a:pt x="75" y="3"/>
                    </a:cubicBezTo>
                    <a:lnTo>
                      <a:pt x="80" y="5"/>
                    </a:lnTo>
                    <a:close/>
                    <a:moveTo>
                      <a:pt x="63" y="35"/>
                    </a:moveTo>
                    <a:cubicBezTo>
                      <a:pt x="53" y="32"/>
                      <a:pt x="45" y="32"/>
                      <a:pt x="39" y="35"/>
                    </a:cubicBezTo>
                    <a:cubicBezTo>
                      <a:pt x="32" y="38"/>
                      <a:pt x="28" y="43"/>
                      <a:pt x="26" y="52"/>
                    </a:cubicBezTo>
                    <a:cubicBezTo>
                      <a:pt x="25" y="56"/>
                      <a:pt x="25" y="60"/>
                      <a:pt x="26" y="63"/>
                    </a:cubicBezTo>
                    <a:cubicBezTo>
                      <a:pt x="26" y="67"/>
                      <a:pt x="28" y="70"/>
                      <a:pt x="30" y="73"/>
                    </a:cubicBezTo>
                    <a:cubicBezTo>
                      <a:pt x="32" y="76"/>
                      <a:pt x="35" y="78"/>
                      <a:pt x="39" y="80"/>
                    </a:cubicBezTo>
                    <a:cubicBezTo>
                      <a:pt x="42" y="82"/>
                      <a:pt x="46" y="84"/>
                      <a:pt x="50" y="85"/>
                    </a:cubicBezTo>
                    <a:lnTo>
                      <a:pt x="63" y="3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59" name="Freeform 391"/>
              <p:cNvSpPr>
                <a:spLocks/>
              </p:cNvSpPr>
              <p:nvPr/>
            </p:nvSpPr>
            <p:spPr bwMode="auto">
              <a:xfrm rot="20864417">
                <a:off x="5990121" y="4200088"/>
                <a:ext cx="124658" cy="91809"/>
              </a:xfrm>
              <a:custGeom>
                <a:avLst/>
                <a:gdLst/>
                <a:ahLst/>
                <a:cxnLst>
                  <a:cxn ang="0">
                    <a:pos x="34" y="3"/>
                  </a:cxn>
                  <a:cxn ang="0">
                    <a:pos x="42" y="5"/>
                  </a:cxn>
                  <a:cxn ang="0">
                    <a:pos x="46" y="7"/>
                  </a:cxn>
                  <a:cxn ang="0">
                    <a:pos x="48" y="9"/>
                  </a:cxn>
                  <a:cxn ang="0">
                    <a:pos x="48" y="12"/>
                  </a:cxn>
                  <a:cxn ang="0">
                    <a:pos x="47" y="14"/>
                  </a:cxn>
                  <a:cxn ang="0">
                    <a:pos x="46" y="17"/>
                  </a:cxn>
                  <a:cxn ang="0">
                    <a:pos x="44" y="20"/>
                  </a:cxn>
                  <a:cxn ang="0">
                    <a:pos x="42" y="24"/>
                  </a:cxn>
                  <a:cxn ang="0">
                    <a:pos x="42" y="30"/>
                  </a:cxn>
                  <a:cxn ang="0">
                    <a:pos x="44" y="37"/>
                  </a:cxn>
                  <a:cxn ang="0">
                    <a:pos x="49" y="45"/>
                  </a:cxn>
                  <a:cxn ang="0">
                    <a:pos x="57" y="54"/>
                  </a:cxn>
                  <a:cxn ang="0">
                    <a:pos x="131" y="73"/>
                  </a:cxn>
                  <a:cxn ang="0">
                    <a:pos x="133" y="75"/>
                  </a:cxn>
                  <a:cxn ang="0">
                    <a:pos x="134" y="78"/>
                  </a:cxn>
                  <a:cxn ang="0">
                    <a:pos x="134" y="83"/>
                  </a:cxn>
                  <a:cxn ang="0">
                    <a:pos x="132" y="91"/>
                  </a:cxn>
                  <a:cxn ang="0">
                    <a:pos x="130" y="100"/>
                  </a:cxn>
                  <a:cxn ang="0">
                    <a:pos x="127" y="104"/>
                  </a:cxn>
                  <a:cxn ang="0">
                    <a:pos x="125" y="107"/>
                  </a:cxn>
                  <a:cxn ang="0">
                    <a:pos x="123" y="107"/>
                  </a:cxn>
                  <a:cxn ang="0">
                    <a:pos x="3" y="77"/>
                  </a:cxn>
                  <a:cxn ang="0">
                    <a:pos x="1" y="75"/>
                  </a:cxn>
                  <a:cxn ang="0">
                    <a:pos x="0" y="73"/>
                  </a:cxn>
                  <a:cxn ang="0">
                    <a:pos x="0" y="68"/>
                  </a:cxn>
                  <a:cxn ang="0">
                    <a:pos x="2" y="61"/>
                  </a:cxn>
                  <a:cxn ang="0">
                    <a:pos x="4" y="54"/>
                  </a:cxn>
                  <a:cxn ang="0">
                    <a:pos x="6" y="50"/>
                  </a:cxn>
                  <a:cxn ang="0">
                    <a:pos x="8" y="48"/>
                  </a:cxn>
                  <a:cxn ang="0">
                    <a:pos x="11" y="48"/>
                  </a:cxn>
                  <a:cxn ang="0">
                    <a:pos x="25" y="52"/>
                  </a:cxn>
                  <a:cxn ang="0">
                    <a:pos x="17" y="40"/>
                  </a:cxn>
                  <a:cxn ang="0">
                    <a:pos x="12" y="31"/>
                  </a:cxn>
                  <a:cxn ang="0">
                    <a:pos x="10" y="22"/>
                  </a:cxn>
                  <a:cxn ang="0">
                    <a:pos x="11" y="14"/>
                  </a:cxn>
                  <a:cxn ang="0">
                    <a:pos x="12" y="11"/>
                  </a:cxn>
                  <a:cxn ang="0">
                    <a:pos x="14" y="7"/>
                  </a:cxn>
                  <a:cxn ang="0">
                    <a:pos x="16" y="3"/>
                  </a:cxn>
                  <a:cxn ang="0">
                    <a:pos x="18" y="1"/>
                  </a:cxn>
                  <a:cxn ang="0">
                    <a:pos x="20" y="1"/>
                  </a:cxn>
                  <a:cxn ang="0">
                    <a:pos x="22" y="1"/>
                  </a:cxn>
                  <a:cxn ang="0">
                    <a:pos x="26" y="1"/>
                  </a:cxn>
                  <a:cxn ang="0">
                    <a:pos x="34" y="3"/>
                  </a:cxn>
                  <a:cxn ang="0">
                    <a:pos x="34" y="3"/>
                  </a:cxn>
                </a:cxnLst>
                <a:rect l="0" t="0" r="r" b="b"/>
                <a:pathLst>
                  <a:path w="134" h="107">
                    <a:moveTo>
                      <a:pt x="34" y="3"/>
                    </a:moveTo>
                    <a:cubicBezTo>
                      <a:pt x="37" y="4"/>
                      <a:pt x="40" y="5"/>
                      <a:pt x="42" y="5"/>
                    </a:cubicBezTo>
                    <a:cubicBezTo>
                      <a:pt x="44" y="6"/>
                      <a:pt x="45" y="7"/>
                      <a:pt x="46" y="7"/>
                    </a:cubicBezTo>
                    <a:cubicBezTo>
                      <a:pt x="47" y="8"/>
                      <a:pt x="48" y="9"/>
                      <a:pt x="48" y="9"/>
                    </a:cubicBezTo>
                    <a:cubicBezTo>
                      <a:pt x="49" y="10"/>
                      <a:pt x="49" y="11"/>
                      <a:pt x="48" y="12"/>
                    </a:cubicBezTo>
                    <a:cubicBezTo>
                      <a:pt x="48" y="12"/>
                      <a:pt x="48" y="13"/>
                      <a:pt x="47" y="14"/>
                    </a:cubicBezTo>
                    <a:cubicBezTo>
                      <a:pt x="47" y="15"/>
                      <a:pt x="46" y="16"/>
                      <a:pt x="46" y="17"/>
                    </a:cubicBezTo>
                    <a:cubicBezTo>
                      <a:pt x="45" y="18"/>
                      <a:pt x="44" y="19"/>
                      <a:pt x="44" y="20"/>
                    </a:cubicBezTo>
                    <a:cubicBezTo>
                      <a:pt x="43" y="21"/>
                      <a:pt x="43" y="23"/>
                      <a:pt x="42" y="24"/>
                    </a:cubicBezTo>
                    <a:cubicBezTo>
                      <a:pt x="42" y="26"/>
                      <a:pt x="42" y="28"/>
                      <a:pt x="42" y="30"/>
                    </a:cubicBezTo>
                    <a:cubicBezTo>
                      <a:pt x="42" y="32"/>
                      <a:pt x="43" y="35"/>
                      <a:pt x="44" y="37"/>
                    </a:cubicBezTo>
                    <a:cubicBezTo>
                      <a:pt x="45" y="39"/>
                      <a:pt x="47" y="42"/>
                      <a:pt x="49" y="45"/>
                    </a:cubicBezTo>
                    <a:cubicBezTo>
                      <a:pt x="51" y="48"/>
                      <a:pt x="54" y="51"/>
                      <a:pt x="57" y="54"/>
                    </a:cubicBezTo>
                    <a:lnTo>
                      <a:pt x="131" y="73"/>
                    </a:lnTo>
                    <a:cubicBezTo>
                      <a:pt x="132" y="73"/>
                      <a:pt x="133" y="74"/>
                      <a:pt x="133" y="75"/>
                    </a:cubicBezTo>
                    <a:cubicBezTo>
                      <a:pt x="134" y="75"/>
                      <a:pt x="134" y="76"/>
                      <a:pt x="134" y="78"/>
                    </a:cubicBezTo>
                    <a:cubicBezTo>
                      <a:pt x="134" y="79"/>
                      <a:pt x="134" y="81"/>
                      <a:pt x="134" y="83"/>
                    </a:cubicBezTo>
                    <a:cubicBezTo>
                      <a:pt x="134" y="85"/>
                      <a:pt x="133" y="88"/>
                      <a:pt x="132" y="91"/>
                    </a:cubicBezTo>
                    <a:cubicBezTo>
                      <a:pt x="131" y="95"/>
                      <a:pt x="131" y="97"/>
                      <a:pt x="130" y="100"/>
                    </a:cubicBezTo>
                    <a:cubicBezTo>
                      <a:pt x="129" y="102"/>
                      <a:pt x="128" y="103"/>
                      <a:pt x="127" y="104"/>
                    </a:cubicBezTo>
                    <a:cubicBezTo>
                      <a:pt x="127" y="106"/>
                      <a:pt x="126" y="106"/>
                      <a:pt x="125" y="107"/>
                    </a:cubicBezTo>
                    <a:cubicBezTo>
                      <a:pt x="124" y="107"/>
                      <a:pt x="123" y="107"/>
                      <a:pt x="123" y="107"/>
                    </a:cubicBezTo>
                    <a:lnTo>
                      <a:pt x="3" y="77"/>
                    </a:lnTo>
                    <a:cubicBezTo>
                      <a:pt x="3" y="77"/>
                      <a:pt x="2" y="76"/>
                      <a:pt x="1" y="75"/>
                    </a:cubicBezTo>
                    <a:cubicBezTo>
                      <a:pt x="1" y="75"/>
                      <a:pt x="0" y="74"/>
                      <a:pt x="0" y="73"/>
                    </a:cubicBezTo>
                    <a:cubicBezTo>
                      <a:pt x="0" y="71"/>
                      <a:pt x="0" y="70"/>
                      <a:pt x="0" y="68"/>
                    </a:cubicBezTo>
                    <a:cubicBezTo>
                      <a:pt x="1" y="66"/>
                      <a:pt x="1" y="64"/>
                      <a:pt x="2" y="61"/>
                    </a:cubicBezTo>
                    <a:cubicBezTo>
                      <a:pt x="2" y="58"/>
                      <a:pt x="3" y="56"/>
                      <a:pt x="4" y="54"/>
                    </a:cubicBezTo>
                    <a:cubicBezTo>
                      <a:pt x="5" y="52"/>
                      <a:pt x="5" y="51"/>
                      <a:pt x="6" y="50"/>
                    </a:cubicBezTo>
                    <a:cubicBezTo>
                      <a:pt x="7" y="49"/>
                      <a:pt x="7" y="48"/>
                      <a:pt x="8" y="48"/>
                    </a:cubicBezTo>
                    <a:cubicBezTo>
                      <a:pt x="9" y="48"/>
                      <a:pt x="10" y="48"/>
                      <a:pt x="11" y="48"/>
                    </a:cubicBezTo>
                    <a:lnTo>
                      <a:pt x="25" y="52"/>
                    </a:lnTo>
                    <a:cubicBezTo>
                      <a:pt x="22" y="48"/>
                      <a:pt x="19" y="44"/>
                      <a:pt x="17" y="40"/>
                    </a:cubicBezTo>
                    <a:cubicBezTo>
                      <a:pt x="15" y="37"/>
                      <a:pt x="13" y="33"/>
                      <a:pt x="12" y="31"/>
                    </a:cubicBezTo>
                    <a:cubicBezTo>
                      <a:pt x="11" y="28"/>
                      <a:pt x="10" y="25"/>
                      <a:pt x="10" y="22"/>
                    </a:cubicBezTo>
                    <a:cubicBezTo>
                      <a:pt x="10" y="20"/>
                      <a:pt x="10" y="17"/>
                      <a:pt x="11" y="14"/>
                    </a:cubicBezTo>
                    <a:cubicBezTo>
                      <a:pt x="11" y="13"/>
                      <a:pt x="12" y="12"/>
                      <a:pt x="12" y="11"/>
                    </a:cubicBezTo>
                    <a:cubicBezTo>
                      <a:pt x="13" y="9"/>
                      <a:pt x="13" y="8"/>
                      <a:pt x="14" y="7"/>
                    </a:cubicBezTo>
                    <a:cubicBezTo>
                      <a:pt x="15" y="5"/>
                      <a:pt x="15" y="4"/>
                      <a:pt x="16" y="3"/>
                    </a:cubicBezTo>
                    <a:cubicBezTo>
                      <a:pt x="17" y="2"/>
                      <a:pt x="17" y="2"/>
                      <a:pt x="18" y="1"/>
                    </a:cubicBezTo>
                    <a:cubicBezTo>
                      <a:pt x="18" y="1"/>
                      <a:pt x="19" y="1"/>
                      <a:pt x="20" y="1"/>
                    </a:cubicBezTo>
                    <a:cubicBezTo>
                      <a:pt x="20" y="1"/>
                      <a:pt x="21" y="0"/>
                      <a:pt x="22" y="1"/>
                    </a:cubicBezTo>
                    <a:cubicBezTo>
                      <a:pt x="23" y="1"/>
                      <a:pt x="24" y="1"/>
                      <a:pt x="26" y="1"/>
                    </a:cubicBezTo>
                    <a:cubicBezTo>
                      <a:pt x="28" y="2"/>
                      <a:pt x="31" y="2"/>
                      <a:pt x="34" y="3"/>
                    </a:cubicBezTo>
                    <a:lnTo>
                      <a:pt x="34" y="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0" name="Freeform 392"/>
              <p:cNvSpPr>
                <a:spLocks/>
              </p:cNvSpPr>
              <p:nvPr/>
            </p:nvSpPr>
            <p:spPr bwMode="auto">
              <a:xfrm rot="20864417">
                <a:off x="5989262" y="3972629"/>
                <a:ext cx="153424" cy="174436"/>
              </a:xfrm>
              <a:custGeom>
                <a:avLst/>
                <a:gdLst/>
                <a:ahLst/>
                <a:cxnLst>
                  <a:cxn ang="0">
                    <a:pos x="173" y="24"/>
                  </a:cxn>
                  <a:cxn ang="0">
                    <a:pos x="174" y="32"/>
                  </a:cxn>
                  <a:cxn ang="0">
                    <a:pos x="170" y="48"/>
                  </a:cxn>
                  <a:cxn ang="0">
                    <a:pos x="165" y="56"/>
                  </a:cxn>
                  <a:cxn ang="0">
                    <a:pos x="92" y="38"/>
                  </a:cxn>
                  <a:cxn ang="0">
                    <a:pos x="71" y="37"/>
                  </a:cxn>
                  <a:cxn ang="0">
                    <a:pos x="60" y="50"/>
                  </a:cxn>
                  <a:cxn ang="0">
                    <a:pos x="72" y="80"/>
                  </a:cxn>
                  <a:cxn ang="0">
                    <a:pos x="153" y="102"/>
                  </a:cxn>
                  <a:cxn ang="0">
                    <a:pos x="154" y="110"/>
                  </a:cxn>
                  <a:cxn ang="0">
                    <a:pos x="150" y="126"/>
                  </a:cxn>
                  <a:cxn ang="0">
                    <a:pos x="145" y="133"/>
                  </a:cxn>
                  <a:cxn ang="0">
                    <a:pos x="72" y="116"/>
                  </a:cxn>
                  <a:cxn ang="0">
                    <a:pos x="51" y="115"/>
                  </a:cxn>
                  <a:cxn ang="0">
                    <a:pos x="40" y="128"/>
                  </a:cxn>
                  <a:cxn ang="0">
                    <a:pos x="52" y="158"/>
                  </a:cxn>
                  <a:cxn ang="0">
                    <a:pos x="134" y="179"/>
                  </a:cxn>
                  <a:cxn ang="0">
                    <a:pos x="134" y="188"/>
                  </a:cxn>
                  <a:cxn ang="0">
                    <a:pos x="130" y="204"/>
                  </a:cxn>
                  <a:cxn ang="0">
                    <a:pos x="125" y="211"/>
                  </a:cxn>
                  <a:cxn ang="0">
                    <a:pos x="4" y="182"/>
                  </a:cxn>
                  <a:cxn ang="0">
                    <a:pos x="1" y="177"/>
                  </a:cxn>
                  <a:cxn ang="0">
                    <a:pos x="2" y="166"/>
                  </a:cxn>
                  <a:cxn ang="0">
                    <a:pos x="6" y="155"/>
                  </a:cxn>
                  <a:cxn ang="0">
                    <a:pos x="11" y="153"/>
                  </a:cxn>
                  <a:cxn ang="0">
                    <a:pos x="14" y="133"/>
                  </a:cxn>
                  <a:cxn ang="0">
                    <a:pos x="18" y="98"/>
                  </a:cxn>
                  <a:cxn ang="0">
                    <a:pos x="34" y="82"/>
                  </a:cxn>
                  <a:cxn ang="0">
                    <a:pos x="38" y="66"/>
                  </a:cxn>
                  <a:cxn ang="0">
                    <a:pos x="32" y="43"/>
                  </a:cxn>
                  <a:cxn ang="0">
                    <a:pos x="42" y="13"/>
                  </a:cxn>
                  <a:cxn ang="0">
                    <a:pos x="75" y="0"/>
                  </a:cxn>
                  <a:cxn ang="0">
                    <a:pos x="171" y="22"/>
                  </a:cxn>
                </a:cxnLst>
                <a:rect l="0" t="0" r="r" b="b"/>
                <a:pathLst>
                  <a:path w="174" h="212">
                    <a:moveTo>
                      <a:pt x="171" y="22"/>
                    </a:moveTo>
                    <a:cubicBezTo>
                      <a:pt x="172" y="22"/>
                      <a:pt x="173" y="23"/>
                      <a:pt x="173" y="24"/>
                    </a:cubicBezTo>
                    <a:cubicBezTo>
                      <a:pt x="174" y="24"/>
                      <a:pt x="174" y="25"/>
                      <a:pt x="174" y="27"/>
                    </a:cubicBezTo>
                    <a:cubicBezTo>
                      <a:pt x="174" y="28"/>
                      <a:pt x="174" y="30"/>
                      <a:pt x="174" y="32"/>
                    </a:cubicBezTo>
                    <a:cubicBezTo>
                      <a:pt x="173" y="34"/>
                      <a:pt x="173" y="37"/>
                      <a:pt x="172" y="40"/>
                    </a:cubicBezTo>
                    <a:cubicBezTo>
                      <a:pt x="171" y="44"/>
                      <a:pt x="170" y="46"/>
                      <a:pt x="170" y="48"/>
                    </a:cubicBezTo>
                    <a:cubicBezTo>
                      <a:pt x="169" y="50"/>
                      <a:pt x="168" y="52"/>
                      <a:pt x="167" y="53"/>
                    </a:cubicBezTo>
                    <a:cubicBezTo>
                      <a:pt x="167" y="54"/>
                      <a:pt x="166" y="55"/>
                      <a:pt x="165" y="56"/>
                    </a:cubicBezTo>
                    <a:cubicBezTo>
                      <a:pt x="164" y="56"/>
                      <a:pt x="163" y="56"/>
                      <a:pt x="162" y="56"/>
                    </a:cubicBezTo>
                    <a:lnTo>
                      <a:pt x="92" y="38"/>
                    </a:lnTo>
                    <a:cubicBezTo>
                      <a:pt x="88" y="37"/>
                      <a:pt x="84" y="36"/>
                      <a:pt x="81" y="36"/>
                    </a:cubicBezTo>
                    <a:cubicBezTo>
                      <a:pt x="77" y="36"/>
                      <a:pt x="74" y="37"/>
                      <a:pt x="71" y="37"/>
                    </a:cubicBezTo>
                    <a:cubicBezTo>
                      <a:pt x="68" y="38"/>
                      <a:pt x="66" y="40"/>
                      <a:pt x="64" y="42"/>
                    </a:cubicBezTo>
                    <a:cubicBezTo>
                      <a:pt x="62" y="44"/>
                      <a:pt x="61" y="47"/>
                      <a:pt x="60" y="50"/>
                    </a:cubicBezTo>
                    <a:cubicBezTo>
                      <a:pt x="59" y="54"/>
                      <a:pt x="60" y="58"/>
                      <a:pt x="62" y="63"/>
                    </a:cubicBezTo>
                    <a:cubicBezTo>
                      <a:pt x="64" y="68"/>
                      <a:pt x="67" y="74"/>
                      <a:pt x="72" y="80"/>
                    </a:cubicBezTo>
                    <a:lnTo>
                      <a:pt x="151" y="100"/>
                    </a:lnTo>
                    <a:cubicBezTo>
                      <a:pt x="152" y="100"/>
                      <a:pt x="153" y="101"/>
                      <a:pt x="153" y="102"/>
                    </a:cubicBezTo>
                    <a:cubicBezTo>
                      <a:pt x="154" y="102"/>
                      <a:pt x="154" y="103"/>
                      <a:pt x="154" y="105"/>
                    </a:cubicBezTo>
                    <a:cubicBezTo>
                      <a:pt x="154" y="106"/>
                      <a:pt x="154" y="108"/>
                      <a:pt x="154" y="110"/>
                    </a:cubicBezTo>
                    <a:cubicBezTo>
                      <a:pt x="154" y="112"/>
                      <a:pt x="153" y="115"/>
                      <a:pt x="152" y="118"/>
                    </a:cubicBezTo>
                    <a:cubicBezTo>
                      <a:pt x="151" y="122"/>
                      <a:pt x="151" y="124"/>
                      <a:pt x="150" y="126"/>
                    </a:cubicBezTo>
                    <a:cubicBezTo>
                      <a:pt x="149" y="128"/>
                      <a:pt x="148" y="130"/>
                      <a:pt x="148" y="131"/>
                    </a:cubicBezTo>
                    <a:cubicBezTo>
                      <a:pt x="147" y="132"/>
                      <a:pt x="146" y="133"/>
                      <a:pt x="145" y="133"/>
                    </a:cubicBezTo>
                    <a:cubicBezTo>
                      <a:pt x="144" y="134"/>
                      <a:pt x="144" y="134"/>
                      <a:pt x="143" y="134"/>
                    </a:cubicBezTo>
                    <a:lnTo>
                      <a:pt x="72" y="116"/>
                    </a:lnTo>
                    <a:cubicBezTo>
                      <a:pt x="68" y="115"/>
                      <a:pt x="64" y="114"/>
                      <a:pt x="61" y="114"/>
                    </a:cubicBezTo>
                    <a:cubicBezTo>
                      <a:pt x="57" y="114"/>
                      <a:pt x="54" y="114"/>
                      <a:pt x="51" y="115"/>
                    </a:cubicBezTo>
                    <a:cubicBezTo>
                      <a:pt x="49" y="116"/>
                      <a:pt x="46" y="118"/>
                      <a:pt x="44" y="120"/>
                    </a:cubicBezTo>
                    <a:cubicBezTo>
                      <a:pt x="43" y="122"/>
                      <a:pt x="41" y="125"/>
                      <a:pt x="40" y="128"/>
                    </a:cubicBezTo>
                    <a:cubicBezTo>
                      <a:pt x="39" y="132"/>
                      <a:pt x="40" y="136"/>
                      <a:pt x="42" y="141"/>
                    </a:cubicBezTo>
                    <a:cubicBezTo>
                      <a:pt x="44" y="146"/>
                      <a:pt x="47" y="152"/>
                      <a:pt x="52" y="158"/>
                    </a:cubicBezTo>
                    <a:lnTo>
                      <a:pt x="131" y="178"/>
                    </a:lnTo>
                    <a:cubicBezTo>
                      <a:pt x="132" y="178"/>
                      <a:pt x="133" y="179"/>
                      <a:pt x="134" y="179"/>
                    </a:cubicBezTo>
                    <a:cubicBezTo>
                      <a:pt x="134" y="180"/>
                      <a:pt x="134" y="181"/>
                      <a:pt x="135" y="183"/>
                    </a:cubicBezTo>
                    <a:cubicBezTo>
                      <a:pt x="135" y="184"/>
                      <a:pt x="135" y="186"/>
                      <a:pt x="134" y="188"/>
                    </a:cubicBezTo>
                    <a:cubicBezTo>
                      <a:pt x="134" y="190"/>
                      <a:pt x="133" y="193"/>
                      <a:pt x="132" y="196"/>
                    </a:cubicBezTo>
                    <a:cubicBezTo>
                      <a:pt x="132" y="200"/>
                      <a:pt x="131" y="202"/>
                      <a:pt x="130" y="204"/>
                    </a:cubicBezTo>
                    <a:cubicBezTo>
                      <a:pt x="129" y="206"/>
                      <a:pt x="129" y="208"/>
                      <a:pt x="128" y="209"/>
                    </a:cubicBezTo>
                    <a:cubicBezTo>
                      <a:pt x="127" y="210"/>
                      <a:pt x="126" y="211"/>
                      <a:pt x="125" y="211"/>
                    </a:cubicBezTo>
                    <a:cubicBezTo>
                      <a:pt x="125" y="212"/>
                      <a:pt x="124" y="212"/>
                      <a:pt x="123" y="212"/>
                    </a:cubicBezTo>
                    <a:lnTo>
                      <a:pt x="4" y="182"/>
                    </a:lnTo>
                    <a:cubicBezTo>
                      <a:pt x="3" y="181"/>
                      <a:pt x="2" y="181"/>
                      <a:pt x="2" y="180"/>
                    </a:cubicBezTo>
                    <a:cubicBezTo>
                      <a:pt x="1" y="180"/>
                      <a:pt x="1" y="179"/>
                      <a:pt x="1" y="177"/>
                    </a:cubicBezTo>
                    <a:cubicBezTo>
                      <a:pt x="0" y="176"/>
                      <a:pt x="0" y="175"/>
                      <a:pt x="1" y="173"/>
                    </a:cubicBezTo>
                    <a:cubicBezTo>
                      <a:pt x="1" y="171"/>
                      <a:pt x="1" y="168"/>
                      <a:pt x="2" y="166"/>
                    </a:cubicBezTo>
                    <a:cubicBezTo>
                      <a:pt x="3" y="163"/>
                      <a:pt x="3" y="161"/>
                      <a:pt x="4" y="159"/>
                    </a:cubicBezTo>
                    <a:cubicBezTo>
                      <a:pt x="5" y="157"/>
                      <a:pt x="6" y="156"/>
                      <a:pt x="6" y="155"/>
                    </a:cubicBezTo>
                    <a:cubicBezTo>
                      <a:pt x="7" y="154"/>
                      <a:pt x="8" y="153"/>
                      <a:pt x="9" y="153"/>
                    </a:cubicBezTo>
                    <a:cubicBezTo>
                      <a:pt x="9" y="153"/>
                      <a:pt x="10" y="153"/>
                      <a:pt x="11" y="153"/>
                    </a:cubicBezTo>
                    <a:lnTo>
                      <a:pt x="25" y="156"/>
                    </a:lnTo>
                    <a:cubicBezTo>
                      <a:pt x="19" y="148"/>
                      <a:pt x="16" y="140"/>
                      <a:pt x="14" y="133"/>
                    </a:cubicBezTo>
                    <a:cubicBezTo>
                      <a:pt x="12" y="125"/>
                      <a:pt x="12" y="118"/>
                      <a:pt x="14" y="111"/>
                    </a:cubicBezTo>
                    <a:cubicBezTo>
                      <a:pt x="15" y="106"/>
                      <a:pt x="16" y="101"/>
                      <a:pt x="18" y="98"/>
                    </a:cubicBezTo>
                    <a:cubicBezTo>
                      <a:pt x="20" y="94"/>
                      <a:pt x="23" y="91"/>
                      <a:pt x="26" y="88"/>
                    </a:cubicBezTo>
                    <a:cubicBezTo>
                      <a:pt x="28" y="86"/>
                      <a:pt x="31" y="84"/>
                      <a:pt x="34" y="82"/>
                    </a:cubicBezTo>
                    <a:cubicBezTo>
                      <a:pt x="38" y="81"/>
                      <a:pt x="41" y="80"/>
                      <a:pt x="45" y="79"/>
                    </a:cubicBezTo>
                    <a:cubicBezTo>
                      <a:pt x="42" y="74"/>
                      <a:pt x="39" y="70"/>
                      <a:pt x="38" y="66"/>
                    </a:cubicBezTo>
                    <a:cubicBezTo>
                      <a:pt x="36" y="62"/>
                      <a:pt x="34" y="58"/>
                      <a:pt x="33" y="54"/>
                    </a:cubicBezTo>
                    <a:cubicBezTo>
                      <a:pt x="33" y="50"/>
                      <a:pt x="32" y="47"/>
                      <a:pt x="32" y="43"/>
                    </a:cubicBezTo>
                    <a:cubicBezTo>
                      <a:pt x="32" y="39"/>
                      <a:pt x="32" y="36"/>
                      <a:pt x="33" y="33"/>
                    </a:cubicBezTo>
                    <a:cubicBezTo>
                      <a:pt x="35" y="25"/>
                      <a:pt x="38" y="18"/>
                      <a:pt x="42" y="13"/>
                    </a:cubicBezTo>
                    <a:cubicBezTo>
                      <a:pt x="47" y="9"/>
                      <a:pt x="51" y="5"/>
                      <a:pt x="57" y="3"/>
                    </a:cubicBezTo>
                    <a:cubicBezTo>
                      <a:pt x="62" y="1"/>
                      <a:pt x="68" y="0"/>
                      <a:pt x="75" y="0"/>
                    </a:cubicBezTo>
                    <a:cubicBezTo>
                      <a:pt x="81" y="0"/>
                      <a:pt x="88" y="1"/>
                      <a:pt x="95" y="3"/>
                    </a:cubicBezTo>
                    <a:lnTo>
                      <a:pt x="171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1" name="Freeform 393"/>
              <p:cNvSpPr>
                <a:spLocks noEditPoints="1"/>
              </p:cNvSpPr>
              <p:nvPr/>
            </p:nvSpPr>
            <p:spPr bwMode="auto">
              <a:xfrm rot="20864417">
                <a:off x="6014182" y="3834213"/>
                <a:ext cx="163013" cy="137712"/>
              </a:xfrm>
              <a:custGeom>
                <a:avLst/>
                <a:gdLst/>
                <a:ahLst/>
                <a:cxnLst>
                  <a:cxn ang="0">
                    <a:pos x="43" y="5"/>
                  </a:cxn>
                  <a:cxn ang="0">
                    <a:pos x="41" y="24"/>
                  </a:cxn>
                  <a:cxn ang="0">
                    <a:pos x="59" y="22"/>
                  </a:cxn>
                  <a:cxn ang="0">
                    <a:pos x="87" y="44"/>
                  </a:cxn>
                  <a:cxn ang="0">
                    <a:pos x="89" y="83"/>
                  </a:cxn>
                  <a:cxn ang="0">
                    <a:pos x="80" y="100"/>
                  </a:cxn>
                  <a:cxn ang="0">
                    <a:pos x="88" y="107"/>
                  </a:cxn>
                  <a:cxn ang="0">
                    <a:pos x="101" y="96"/>
                  </a:cxn>
                  <a:cxn ang="0">
                    <a:pos x="117" y="50"/>
                  </a:cxn>
                  <a:cxn ang="0">
                    <a:pos x="140" y="33"/>
                  </a:cxn>
                  <a:cxn ang="0">
                    <a:pos x="170" y="42"/>
                  </a:cxn>
                  <a:cxn ang="0">
                    <a:pos x="185" y="79"/>
                  </a:cxn>
                  <a:cxn ang="0">
                    <a:pos x="173" y="132"/>
                  </a:cxn>
                  <a:cxn ang="0">
                    <a:pos x="149" y="156"/>
                  </a:cxn>
                  <a:cxn ang="0">
                    <a:pos x="127" y="152"/>
                  </a:cxn>
                  <a:cxn ang="0">
                    <a:pos x="114" y="140"/>
                  </a:cxn>
                  <a:cxn ang="0">
                    <a:pos x="99" y="137"/>
                  </a:cxn>
                  <a:cxn ang="0">
                    <a:pos x="73" y="130"/>
                  </a:cxn>
                  <a:cxn ang="0">
                    <a:pos x="51" y="123"/>
                  </a:cxn>
                  <a:cxn ang="0">
                    <a:pos x="16" y="113"/>
                  </a:cxn>
                  <a:cxn ang="0">
                    <a:pos x="0" y="81"/>
                  </a:cxn>
                  <a:cxn ang="0">
                    <a:pos x="6" y="50"/>
                  </a:cxn>
                  <a:cxn ang="0">
                    <a:pos x="20" y="3"/>
                  </a:cxn>
                  <a:cxn ang="0">
                    <a:pos x="34" y="1"/>
                  </a:cxn>
                  <a:cxn ang="0">
                    <a:pos x="51" y="52"/>
                  </a:cxn>
                  <a:cxn ang="0">
                    <a:pos x="25" y="67"/>
                  </a:cxn>
                  <a:cxn ang="0">
                    <a:pos x="28" y="83"/>
                  </a:cxn>
                  <a:cxn ang="0">
                    <a:pos x="41" y="92"/>
                  </a:cxn>
                  <a:cxn ang="0">
                    <a:pos x="66" y="77"/>
                  </a:cxn>
                  <a:cxn ang="0">
                    <a:pos x="64" y="60"/>
                  </a:cxn>
                  <a:cxn ang="0">
                    <a:pos x="51" y="52"/>
                  </a:cxn>
                  <a:cxn ang="0">
                    <a:pos x="148" y="68"/>
                  </a:cxn>
                  <a:cxn ang="0">
                    <a:pos x="131" y="83"/>
                  </a:cxn>
                  <a:cxn ang="0">
                    <a:pos x="128" y="113"/>
                  </a:cxn>
                  <a:cxn ang="0">
                    <a:pos x="135" y="120"/>
                  </a:cxn>
                  <a:cxn ang="0">
                    <a:pos x="151" y="118"/>
                  </a:cxn>
                  <a:cxn ang="0">
                    <a:pos x="161" y="86"/>
                  </a:cxn>
                  <a:cxn ang="0">
                    <a:pos x="154" y="71"/>
                  </a:cxn>
                  <a:cxn ang="0">
                    <a:pos x="148" y="68"/>
                  </a:cxn>
                </a:cxnLst>
                <a:rect l="0" t="0" r="r" b="b"/>
                <a:pathLst>
                  <a:path w="186" h="157">
                    <a:moveTo>
                      <a:pt x="34" y="1"/>
                    </a:moveTo>
                    <a:cubicBezTo>
                      <a:pt x="38" y="2"/>
                      <a:pt x="41" y="4"/>
                      <a:pt x="43" y="5"/>
                    </a:cubicBezTo>
                    <a:cubicBezTo>
                      <a:pt x="45" y="7"/>
                      <a:pt x="45" y="8"/>
                      <a:pt x="45" y="10"/>
                    </a:cubicBezTo>
                    <a:lnTo>
                      <a:pt x="41" y="24"/>
                    </a:lnTo>
                    <a:cubicBezTo>
                      <a:pt x="44" y="22"/>
                      <a:pt x="47" y="21"/>
                      <a:pt x="50" y="21"/>
                    </a:cubicBezTo>
                    <a:cubicBezTo>
                      <a:pt x="53" y="21"/>
                      <a:pt x="56" y="21"/>
                      <a:pt x="59" y="22"/>
                    </a:cubicBezTo>
                    <a:cubicBezTo>
                      <a:pt x="65" y="24"/>
                      <a:pt x="71" y="27"/>
                      <a:pt x="76" y="30"/>
                    </a:cubicBezTo>
                    <a:cubicBezTo>
                      <a:pt x="81" y="34"/>
                      <a:pt x="85" y="39"/>
                      <a:pt x="87" y="44"/>
                    </a:cubicBezTo>
                    <a:cubicBezTo>
                      <a:pt x="90" y="49"/>
                      <a:pt x="91" y="55"/>
                      <a:pt x="92" y="62"/>
                    </a:cubicBezTo>
                    <a:cubicBezTo>
                      <a:pt x="92" y="68"/>
                      <a:pt x="91" y="75"/>
                      <a:pt x="89" y="83"/>
                    </a:cubicBezTo>
                    <a:cubicBezTo>
                      <a:pt x="88" y="86"/>
                      <a:pt x="87" y="90"/>
                      <a:pt x="85" y="93"/>
                    </a:cubicBezTo>
                    <a:cubicBezTo>
                      <a:pt x="83" y="96"/>
                      <a:pt x="82" y="99"/>
                      <a:pt x="80" y="100"/>
                    </a:cubicBezTo>
                    <a:cubicBezTo>
                      <a:pt x="81" y="102"/>
                      <a:pt x="82" y="103"/>
                      <a:pt x="83" y="104"/>
                    </a:cubicBezTo>
                    <a:cubicBezTo>
                      <a:pt x="85" y="106"/>
                      <a:pt x="86" y="106"/>
                      <a:pt x="88" y="107"/>
                    </a:cubicBezTo>
                    <a:cubicBezTo>
                      <a:pt x="91" y="108"/>
                      <a:pt x="93" y="107"/>
                      <a:pt x="96" y="105"/>
                    </a:cubicBezTo>
                    <a:cubicBezTo>
                      <a:pt x="98" y="103"/>
                      <a:pt x="100" y="100"/>
                      <a:pt x="101" y="96"/>
                    </a:cubicBezTo>
                    <a:lnTo>
                      <a:pt x="109" y="68"/>
                    </a:lnTo>
                    <a:cubicBezTo>
                      <a:pt x="111" y="61"/>
                      <a:pt x="114" y="55"/>
                      <a:pt x="117" y="50"/>
                    </a:cubicBezTo>
                    <a:cubicBezTo>
                      <a:pt x="120" y="45"/>
                      <a:pt x="123" y="41"/>
                      <a:pt x="127" y="39"/>
                    </a:cubicBezTo>
                    <a:cubicBezTo>
                      <a:pt x="131" y="36"/>
                      <a:pt x="135" y="34"/>
                      <a:pt x="140" y="33"/>
                    </a:cubicBezTo>
                    <a:cubicBezTo>
                      <a:pt x="144" y="32"/>
                      <a:pt x="149" y="32"/>
                      <a:pt x="155" y="34"/>
                    </a:cubicBezTo>
                    <a:cubicBezTo>
                      <a:pt x="161" y="35"/>
                      <a:pt x="166" y="38"/>
                      <a:pt x="170" y="42"/>
                    </a:cubicBezTo>
                    <a:cubicBezTo>
                      <a:pt x="175" y="46"/>
                      <a:pt x="179" y="51"/>
                      <a:pt x="181" y="57"/>
                    </a:cubicBezTo>
                    <a:cubicBezTo>
                      <a:pt x="184" y="63"/>
                      <a:pt x="185" y="70"/>
                      <a:pt x="185" y="79"/>
                    </a:cubicBezTo>
                    <a:cubicBezTo>
                      <a:pt x="186" y="87"/>
                      <a:pt x="184" y="96"/>
                      <a:pt x="182" y="107"/>
                    </a:cubicBezTo>
                    <a:cubicBezTo>
                      <a:pt x="179" y="117"/>
                      <a:pt x="176" y="125"/>
                      <a:pt x="173" y="132"/>
                    </a:cubicBezTo>
                    <a:cubicBezTo>
                      <a:pt x="169" y="139"/>
                      <a:pt x="166" y="144"/>
                      <a:pt x="162" y="148"/>
                    </a:cubicBezTo>
                    <a:cubicBezTo>
                      <a:pt x="158" y="152"/>
                      <a:pt x="153" y="154"/>
                      <a:pt x="149" y="156"/>
                    </a:cubicBezTo>
                    <a:cubicBezTo>
                      <a:pt x="144" y="157"/>
                      <a:pt x="140" y="157"/>
                      <a:pt x="135" y="155"/>
                    </a:cubicBezTo>
                    <a:cubicBezTo>
                      <a:pt x="132" y="155"/>
                      <a:pt x="129" y="154"/>
                      <a:pt x="127" y="152"/>
                    </a:cubicBezTo>
                    <a:cubicBezTo>
                      <a:pt x="124" y="151"/>
                      <a:pt x="122" y="149"/>
                      <a:pt x="120" y="147"/>
                    </a:cubicBezTo>
                    <a:cubicBezTo>
                      <a:pt x="118" y="145"/>
                      <a:pt x="116" y="142"/>
                      <a:pt x="114" y="140"/>
                    </a:cubicBezTo>
                    <a:cubicBezTo>
                      <a:pt x="113" y="137"/>
                      <a:pt x="111" y="134"/>
                      <a:pt x="110" y="131"/>
                    </a:cubicBezTo>
                    <a:cubicBezTo>
                      <a:pt x="107" y="134"/>
                      <a:pt x="103" y="136"/>
                      <a:pt x="99" y="137"/>
                    </a:cubicBezTo>
                    <a:cubicBezTo>
                      <a:pt x="95" y="139"/>
                      <a:pt x="91" y="139"/>
                      <a:pt x="87" y="138"/>
                    </a:cubicBezTo>
                    <a:cubicBezTo>
                      <a:pt x="82" y="136"/>
                      <a:pt x="77" y="134"/>
                      <a:pt x="73" y="130"/>
                    </a:cubicBezTo>
                    <a:cubicBezTo>
                      <a:pt x="70" y="127"/>
                      <a:pt x="67" y="123"/>
                      <a:pt x="64" y="118"/>
                    </a:cubicBezTo>
                    <a:cubicBezTo>
                      <a:pt x="60" y="120"/>
                      <a:pt x="56" y="122"/>
                      <a:pt x="51" y="123"/>
                    </a:cubicBezTo>
                    <a:cubicBezTo>
                      <a:pt x="46" y="124"/>
                      <a:pt x="40" y="123"/>
                      <a:pt x="34" y="121"/>
                    </a:cubicBezTo>
                    <a:cubicBezTo>
                      <a:pt x="27" y="120"/>
                      <a:pt x="21" y="117"/>
                      <a:pt x="16" y="113"/>
                    </a:cubicBezTo>
                    <a:cubicBezTo>
                      <a:pt x="11" y="109"/>
                      <a:pt x="8" y="105"/>
                      <a:pt x="5" y="99"/>
                    </a:cubicBezTo>
                    <a:cubicBezTo>
                      <a:pt x="2" y="94"/>
                      <a:pt x="1" y="88"/>
                      <a:pt x="0" y="81"/>
                    </a:cubicBezTo>
                    <a:cubicBezTo>
                      <a:pt x="0" y="75"/>
                      <a:pt x="0" y="68"/>
                      <a:pt x="2" y="61"/>
                    </a:cubicBezTo>
                    <a:cubicBezTo>
                      <a:pt x="3" y="57"/>
                      <a:pt x="4" y="53"/>
                      <a:pt x="6" y="50"/>
                    </a:cubicBezTo>
                    <a:cubicBezTo>
                      <a:pt x="7" y="47"/>
                      <a:pt x="8" y="44"/>
                      <a:pt x="10" y="41"/>
                    </a:cubicBezTo>
                    <a:lnTo>
                      <a:pt x="20" y="3"/>
                    </a:lnTo>
                    <a:cubicBezTo>
                      <a:pt x="20" y="2"/>
                      <a:pt x="21" y="1"/>
                      <a:pt x="23" y="0"/>
                    </a:cubicBezTo>
                    <a:cubicBezTo>
                      <a:pt x="26" y="0"/>
                      <a:pt x="29" y="0"/>
                      <a:pt x="34" y="1"/>
                    </a:cubicBezTo>
                    <a:lnTo>
                      <a:pt x="34" y="1"/>
                    </a:lnTo>
                    <a:close/>
                    <a:moveTo>
                      <a:pt x="51" y="52"/>
                    </a:moveTo>
                    <a:cubicBezTo>
                      <a:pt x="45" y="50"/>
                      <a:pt x="39" y="51"/>
                      <a:pt x="35" y="53"/>
                    </a:cubicBezTo>
                    <a:cubicBezTo>
                      <a:pt x="30" y="56"/>
                      <a:pt x="27" y="60"/>
                      <a:pt x="25" y="67"/>
                    </a:cubicBezTo>
                    <a:cubicBezTo>
                      <a:pt x="25" y="70"/>
                      <a:pt x="24" y="73"/>
                      <a:pt x="25" y="76"/>
                    </a:cubicBezTo>
                    <a:cubicBezTo>
                      <a:pt x="25" y="79"/>
                      <a:pt x="26" y="81"/>
                      <a:pt x="28" y="83"/>
                    </a:cubicBezTo>
                    <a:cubicBezTo>
                      <a:pt x="29" y="86"/>
                      <a:pt x="31" y="87"/>
                      <a:pt x="34" y="89"/>
                    </a:cubicBezTo>
                    <a:cubicBezTo>
                      <a:pt x="36" y="90"/>
                      <a:pt x="39" y="91"/>
                      <a:pt x="41" y="92"/>
                    </a:cubicBezTo>
                    <a:cubicBezTo>
                      <a:pt x="47" y="94"/>
                      <a:pt x="53" y="93"/>
                      <a:pt x="57" y="90"/>
                    </a:cubicBezTo>
                    <a:cubicBezTo>
                      <a:pt x="61" y="88"/>
                      <a:pt x="64" y="83"/>
                      <a:pt x="66" y="77"/>
                    </a:cubicBezTo>
                    <a:cubicBezTo>
                      <a:pt x="67" y="73"/>
                      <a:pt x="67" y="70"/>
                      <a:pt x="67" y="68"/>
                    </a:cubicBezTo>
                    <a:cubicBezTo>
                      <a:pt x="66" y="65"/>
                      <a:pt x="65" y="62"/>
                      <a:pt x="64" y="60"/>
                    </a:cubicBezTo>
                    <a:cubicBezTo>
                      <a:pt x="62" y="58"/>
                      <a:pt x="61" y="56"/>
                      <a:pt x="58" y="55"/>
                    </a:cubicBezTo>
                    <a:cubicBezTo>
                      <a:pt x="56" y="53"/>
                      <a:pt x="54" y="52"/>
                      <a:pt x="51" y="52"/>
                    </a:cubicBezTo>
                    <a:lnTo>
                      <a:pt x="51" y="52"/>
                    </a:lnTo>
                    <a:close/>
                    <a:moveTo>
                      <a:pt x="148" y="68"/>
                    </a:moveTo>
                    <a:cubicBezTo>
                      <a:pt x="144" y="67"/>
                      <a:pt x="141" y="68"/>
                      <a:pt x="138" y="70"/>
                    </a:cubicBezTo>
                    <a:cubicBezTo>
                      <a:pt x="135" y="73"/>
                      <a:pt x="132" y="77"/>
                      <a:pt x="131" y="83"/>
                    </a:cubicBezTo>
                    <a:lnTo>
                      <a:pt x="124" y="106"/>
                    </a:lnTo>
                    <a:cubicBezTo>
                      <a:pt x="125" y="109"/>
                      <a:pt x="126" y="111"/>
                      <a:pt x="128" y="113"/>
                    </a:cubicBezTo>
                    <a:cubicBezTo>
                      <a:pt x="129" y="115"/>
                      <a:pt x="130" y="117"/>
                      <a:pt x="131" y="118"/>
                    </a:cubicBezTo>
                    <a:cubicBezTo>
                      <a:pt x="132" y="119"/>
                      <a:pt x="134" y="120"/>
                      <a:pt x="135" y="120"/>
                    </a:cubicBezTo>
                    <a:cubicBezTo>
                      <a:pt x="136" y="121"/>
                      <a:pt x="137" y="122"/>
                      <a:pt x="139" y="122"/>
                    </a:cubicBezTo>
                    <a:cubicBezTo>
                      <a:pt x="143" y="123"/>
                      <a:pt x="147" y="122"/>
                      <a:pt x="151" y="118"/>
                    </a:cubicBezTo>
                    <a:cubicBezTo>
                      <a:pt x="154" y="114"/>
                      <a:pt x="157" y="108"/>
                      <a:pt x="159" y="100"/>
                    </a:cubicBezTo>
                    <a:cubicBezTo>
                      <a:pt x="160" y="94"/>
                      <a:pt x="161" y="90"/>
                      <a:pt x="161" y="86"/>
                    </a:cubicBezTo>
                    <a:cubicBezTo>
                      <a:pt x="161" y="83"/>
                      <a:pt x="160" y="79"/>
                      <a:pt x="159" y="77"/>
                    </a:cubicBezTo>
                    <a:cubicBezTo>
                      <a:pt x="158" y="74"/>
                      <a:pt x="156" y="72"/>
                      <a:pt x="154" y="71"/>
                    </a:cubicBezTo>
                    <a:cubicBezTo>
                      <a:pt x="152" y="69"/>
                      <a:pt x="150" y="68"/>
                      <a:pt x="148" y="68"/>
                    </a:cubicBezTo>
                    <a:lnTo>
                      <a:pt x="148" y="6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2" name="Freeform 394"/>
              <p:cNvSpPr>
                <a:spLocks/>
              </p:cNvSpPr>
              <p:nvPr/>
            </p:nvSpPr>
            <p:spPr bwMode="auto">
              <a:xfrm rot="20864417">
                <a:off x="6000755" y="3659159"/>
                <a:ext cx="163013" cy="183616"/>
              </a:xfrm>
              <a:custGeom>
                <a:avLst/>
                <a:gdLst/>
                <a:ahLst/>
                <a:cxnLst>
                  <a:cxn ang="0">
                    <a:pos x="172" y="24"/>
                  </a:cxn>
                  <a:cxn ang="0">
                    <a:pos x="173" y="32"/>
                  </a:cxn>
                  <a:cxn ang="0">
                    <a:pos x="169" y="49"/>
                  </a:cxn>
                  <a:cxn ang="0">
                    <a:pos x="164" y="56"/>
                  </a:cxn>
                  <a:cxn ang="0">
                    <a:pos x="91" y="38"/>
                  </a:cxn>
                  <a:cxn ang="0">
                    <a:pos x="70" y="38"/>
                  </a:cxn>
                  <a:cxn ang="0">
                    <a:pos x="59" y="50"/>
                  </a:cxn>
                  <a:cxn ang="0">
                    <a:pos x="71" y="80"/>
                  </a:cxn>
                  <a:cxn ang="0">
                    <a:pos x="153" y="102"/>
                  </a:cxn>
                  <a:cxn ang="0">
                    <a:pos x="153" y="110"/>
                  </a:cxn>
                  <a:cxn ang="0">
                    <a:pos x="149" y="127"/>
                  </a:cxn>
                  <a:cxn ang="0">
                    <a:pos x="145" y="134"/>
                  </a:cxn>
                  <a:cxn ang="0">
                    <a:pos x="71" y="116"/>
                  </a:cxn>
                  <a:cxn ang="0">
                    <a:pos x="51" y="116"/>
                  </a:cxn>
                  <a:cxn ang="0">
                    <a:pos x="40" y="128"/>
                  </a:cxn>
                  <a:cxn ang="0">
                    <a:pos x="52" y="158"/>
                  </a:cxn>
                  <a:cxn ang="0">
                    <a:pos x="133" y="180"/>
                  </a:cxn>
                  <a:cxn ang="0">
                    <a:pos x="134" y="188"/>
                  </a:cxn>
                  <a:cxn ang="0">
                    <a:pos x="129" y="205"/>
                  </a:cxn>
                  <a:cxn ang="0">
                    <a:pos x="125" y="212"/>
                  </a:cxn>
                  <a:cxn ang="0">
                    <a:pos x="3" y="182"/>
                  </a:cxn>
                  <a:cxn ang="0">
                    <a:pos x="0" y="178"/>
                  </a:cxn>
                  <a:cxn ang="0">
                    <a:pos x="1" y="166"/>
                  </a:cxn>
                  <a:cxn ang="0">
                    <a:pos x="6" y="155"/>
                  </a:cxn>
                  <a:cxn ang="0">
                    <a:pos x="10" y="153"/>
                  </a:cxn>
                  <a:cxn ang="0">
                    <a:pos x="13" y="133"/>
                  </a:cxn>
                  <a:cxn ang="0">
                    <a:pos x="18" y="98"/>
                  </a:cxn>
                  <a:cxn ang="0">
                    <a:pos x="34" y="83"/>
                  </a:cxn>
                  <a:cxn ang="0">
                    <a:pos x="37" y="66"/>
                  </a:cxn>
                  <a:cxn ang="0">
                    <a:pos x="31" y="43"/>
                  </a:cxn>
                  <a:cxn ang="0">
                    <a:pos x="42" y="14"/>
                  </a:cxn>
                  <a:cxn ang="0">
                    <a:pos x="74" y="0"/>
                  </a:cxn>
                  <a:cxn ang="0">
                    <a:pos x="170" y="22"/>
                  </a:cxn>
                </a:cxnLst>
                <a:rect l="0" t="0" r="r" b="b"/>
                <a:pathLst>
                  <a:path w="174" h="212">
                    <a:moveTo>
                      <a:pt x="170" y="22"/>
                    </a:moveTo>
                    <a:cubicBezTo>
                      <a:pt x="171" y="23"/>
                      <a:pt x="172" y="23"/>
                      <a:pt x="172" y="24"/>
                    </a:cubicBezTo>
                    <a:cubicBezTo>
                      <a:pt x="173" y="25"/>
                      <a:pt x="173" y="26"/>
                      <a:pt x="173" y="27"/>
                    </a:cubicBezTo>
                    <a:cubicBezTo>
                      <a:pt x="174" y="28"/>
                      <a:pt x="173" y="30"/>
                      <a:pt x="173" y="32"/>
                    </a:cubicBezTo>
                    <a:cubicBezTo>
                      <a:pt x="173" y="34"/>
                      <a:pt x="172" y="37"/>
                      <a:pt x="171" y="41"/>
                    </a:cubicBezTo>
                    <a:cubicBezTo>
                      <a:pt x="171" y="44"/>
                      <a:pt x="170" y="47"/>
                      <a:pt x="169" y="49"/>
                    </a:cubicBezTo>
                    <a:cubicBezTo>
                      <a:pt x="168" y="51"/>
                      <a:pt x="167" y="52"/>
                      <a:pt x="167" y="54"/>
                    </a:cubicBezTo>
                    <a:cubicBezTo>
                      <a:pt x="166" y="55"/>
                      <a:pt x="165" y="56"/>
                      <a:pt x="164" y="56"/>
                    </a:cubicBezTo>
                    <a:cubicBezTo>
                      <a:pt x="163" y="56"/>
                      <a:pt x="163" y="56"/>
                      <a:pt x="162" y="56"/>
                    </a:cubicBezTo>
                    <a:lnTo>
                      <a:pt x="91" y="38"/>
                    </a:lnTo>
                    <a:cubicBezTo>
                      <a:pt x="87" y="37"/>
                      <a:pt x="83" y="37"/>
                      <a:pt x="80" y="36"/>
                    </a:cubicBezTo>
                    <a:cubicBezTo>
                      <a:pt x="76" y="36"/>
                      <a:pt x="73" y="37"/>
                      <a:pt x="70" y="38"/>
                    </a:cubicBezTo>
                    <a:cubicBezTo>
                      <a:pt x="68" y="39"/>
                      <a:pt x="65" y="40"/>
                      <a:pt x="64" y="42"/>
                    </a:cubicBezTo>
                    <a:cubicBezTo>
                      <a:pt x="62" y="44"/>
                      <a:pt x="60" y="47"/>
                      <a:pt x="59" y="50"/>
                    </a:cubicBezTo>
                    <a:cubicBezTo>
                      <a:pt x="58" y="54"/>
                      <a:pt x="59" y="59"/>
                      <a:pt x="61" y="64"/>
                    </a:cubicBezTo>
                    <a:cubicBezTo>
                      <a:pt x="63" y="69"/>
                      <a:pt x="67" y="74"/>
                      <a:pt x="71" y="80"/>
                    </a:cubicBezTo>
                    <a:lnTo>
                      <a:pt x="150" y="100"/>
                    </a:lnTo>
                    <a:cubicBezTo>
                      <a:pt x="151" y="101"/>
                      <a:pt x="152" y="101"/>
                      <a:pt x="153" y="102"/>
                    </a:cubicBezTo>
                    <a:cubicBezTo>
                      <a:pt x="153" y="103"/>
                      <a:pt x="153" y="104"/>
                      <a:pt x="154" y="105"/>
                    </a:cubicBezTo>
                    <a:cubicBezTo>
                      <a:pt x="154" y="106"/>
                      <a:pt x="154" y="108"/>
                      <a:pt x="153" y="110"/>
                    </a:cubicBezTo>
                    <a:cubicBezTo>
                      <a:pt x="153" y="113"/>
                      <a:pt x="152" y="115"/>
                      <a:pt x="152" y="119"/>
                    </a:cubicBezTo>
                    <a:cubicBezTo>
                      <a:pt x="151" y="122"/>
                      <a:pt x="150" y="125"/>
                      <a:pt x="149" y="127"/>
                    </a:cubicBezTo>
                    <a:cubicBezTo>
                      <a:pt x="148" y="129"/>
                      <a:pt x="148" y="130"/>
                      <a:pt x="147" y="132"/>
                    </a:cubicBezTo>
                    <a:cubicBezTo>
                      <a:pt x="146" y="133"/>
                      <a:pt x="145" y="133"/>
                      <a:pt x="145" y="134"/>
                    </a:cubicBezTo>
                    <a:cubicBezTo>
                      <a:pt x="144" y="134"/>
                      <a:pt x="143" y="134"/>
                      <a:pt x="142" y="134"/>
                    </a:cubicBezTo>
                    <a:lnTo>
                      <a:pt x="71" y="116"/>
                    </a:lnTo>
                    <a:cubicBezTo>
                      <a:pt x="67" y="115"/>
                      <a:pt x="64" y="115"/>
                      <a:pt x="60" y="114"/>
                    </a:cubicBezTo>
                    <a:cubicBezTo>
                      <a:pt x="57" y="114"/>
                      <a:pt x="53" y="115"/>
                      <a:pt x="51" y="116"/>
                    </a:cubicBezTo>
                    <a:cubicBezTo>
                      <a:pt x="48" y="117"/>
                      <a:pt x="46" y="118"/>
                      <a:pt x="44" y="120"/>
                    </a:cubicBezTo>
                    <a:cubicBezTo>
                      <a:pt x="42" y="122"/>
                      <a:pt x="41" y="125"/>
                      <a:pt x="40" y="128"/>
                    </a:cubicBezTo>
                    <a:cubicBezTo>
                      <a:pt x="39" y="132"/>
                      <a:pt x="39" y="137"/>
                      <a:pt x="41" y="142"/>
                    </a:cubicBezTo>
                    <a:cubicBezTo>
                      <a:pt x="43" y="147"/>
                      <a:pt x="47" y="152"/>
                      <a:pt x="52" y="158"/>
                    </a:cubicBezTo>
                    <a:lnTo>
                      <a:pt x="131" y="178"/>
                    </a:lnTo>
                    <a:cubicBezTo>
                      <a:pt x="132" y="179"/>
                      <a:pt x="132" y="179"/>
                      <a:pt x="133" y="180"/>
                    </a:cubicBezTo>
                    <a:cubicBezTo>
                      <a:pt x="133" y="180"/>
                      <a:pt x="134" y="182"/>
                      <a:pt x="134" y="183"/>
                    </a:cubicBezTo>
                    <a:cubicBezTo>
                      <a:pt x="134" y="184"/>
                      <a:pt x="134" y="186"/>
                      <a:pt x="134" y="188"/>
                    </a:cubicBezTo>
                    <a:cubicBezTo>
                      <a:pt x="133" y="191"/>
                      <a:pt x="133" y="193"/>
                      <a:pt x="132" y="197"/>
                    </a:cubicBezTo>
                    <a:cubicBezTo>
                      <a:pt x="131" y="200"/>
                      <a:pt x="130" y="203"/>
                      <a:pt x="129" y="205"/>
                    </a:cubicBezTo>
                    <a:cubicBezTo>
                      <a:pt x="129" y="207"/>
                      <a:pt x="128" y="208"/>
                      <a:pt x="127" y="210"/>
                    </a:cubicBezTo>
                    <a:cubicBezTo>
                      <a:pt x="126" y="211"/>
                      <a:pt x="126" y="211"/>
                      <a:pt x="125" y="212"/>
                    </a:cubicBezTo>
                    <a:cubicBezTo>
                      <a:pt x="124" y="212"/>
                      <a:pt x="123" y="212"/>
                      <a:pt x="122" y="212"/>
                    </a:cubicBezTo>
                    <a:lnTo>
                      <a:pt x="3" y="182"/>
                    </a:lnTo>
                    <a:cubicBezTo>
                      <a:pt x="2" y="182"/>
                      <a:pt x="1" y="181"/>
                      <a:pt x="1" y="181"/>
                    </a:cubicBezTo>
                    <a:cubicBezTo>
                      <a:pt x="0" y="180"/>
                      <a:pt x="0" y="179"/>
                      <a:pt x="0" y="178"/>
                    </a:cubicBezTo>
                    <a:cubicBezTo>
                      <a:pt x="0" y="176"/>
                      <a:pt x="0" y="175"/>
                      <a:pt x="0" y="173"/>
                    </a:cubicBezTo>
                    <a:cubicBezTo>
                      <a:pt x="0" y="171"/>
                      <a:pt x="1" y="169"/>
                      <a:pt x="1" y="166"/>
                    </a:cubicBezTo>
                    <a:cubicBezTo>
                      <a:pt x="2" y="163"/>
                      <a:pt x="3" y="161"/>
                      <a:pt x="4" y="159"/>
                    </a:cubicBezTo>
                    <a:cubicBezTo>
                      <a:pt x="4" y="157"/>
                      <a:pt x="5" y="156"/>
                      <a:pt x="6" y="155"/>
                    </a:cubicBezTo>
                    <a:cubicBezTo>
                      <a:pt x="6" y="154"/>
                      <a:pt x="7" y="153"/>
                      <a:pt x="8" y="153"/>
                    </a:cubicBezTo>
                    <a:cubicBezTo>
                      <a:pt x="9" y="153"/>
                      <a:pt x="9" y="153"/>
                      <a:pt x="10" y="153"/>
                    </a:cubicBezTo>
                    <a:lnTo>
                      <a:pt x="24" y="157"/>
                    </a:lnTo>
                    <a:cubicBezTo>
                      <a:pt x="19" y="148"/>
                      <a:pt x="15" y="140"/>
                      <a:pt x="13" y="133"/>
                    </a:cubicBezTo>
                    <a:cubicBezTo>
                      <a:pt x="11" y="125"/>
                      <a:pt x="11" y="118"/>
                      <a:pt x="13" y="111"/>
                    </a:cubicBezTo>
                    <a:cubicBezTo>
                      <a:pt x="14" y="106"/>
                      <a:pt x="16" y="102"/>
                      <a:pt x="18" y="98"/>
                    </a:cubicBezTo>
                    <a:cubicBezTo>
                      <a:pt x="20" y="95"/>
                      <a:pt x="22" y="91"/>
                      <a:pt x="25" y="89"/>
                    </a:cubicBezTo>
                    <a:cubicBezTo>
                      <a:pt x="28" y="86"/>
                      <a:pt x="31" y="84"/>
                      <a:pt x="34" y="83"/>
                    </a:cubicBezTo>
                    <a:cubicBezTo>
                      <a:pt x="37" y="81"/>
                      <a:pt x="40" y="80"/>
                      <a:pt x="44" y="79"/>
                    </a:cubicBezTo>
                    <a:cubicBezTo>
                      <a:pt x="41" y="75"/>
                      <a:pt x="39" y="70"/>
                      <a:pt x="37" y="66"/>
                    </a:cubicBezTo>
                    <a:cubicBezTo>
                      <a:pt x="35" y="62"/>
                      <a:pt x="34" y="58"/>
                      <a:pt x="33" y="54"/>
                    </a:cubicBezTo>
                    <a:cubicBezTo>
                      <a:pt x="32" y="51"/>
                      <a:pt x="31" y="47"/>
                      <a:pt x="31" y="43"/>
                    </a:cubicBezTo>
                    <a:cubicBezTo>
                      <a:pt x="31" y="40"/>
                      <a:pt x="32" y="36"/>
                      <a:pt x="33" y="33"/>
                    </a:cubicBezTo>
                    <a:cubicBezTo>
                      <a:pt x="35" y="25"/>
                      <a:pt x="38" y="19"/>
                      <a:pt x="42" y="14"/>
                    </a:cubicBezTo>
                    <a:cubicBezTo>
                      <a:pt x="46" y="9"/>
                      <a:pt x="51" y="6"/>
                      <a:pt x="56" y="3"/>
                    </a:cubicBezTo>
                    <a:cubicBezTo>
                      <a:pt x="61" y="1"/>
                      <a:pt x="67" y="0"/>
                      <a:pt x="74" y="0"/>
                    </a:cubicBezTo>
                    <a:cubicBezTo>
                      <a:pt x="80" y="0"/>
                      <a:pt x="87" y="1"/>
                      <a:pt x="94" y="3"/>
                    </a:cubicBezTo>
                    <a:lnTo>
                      <a:pt x="170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3" name="Freeform 395"/>
              <p:cNvSpPr>
                <a:spLocks/>
              </p:cNvSpPr>
              <p:nvPr/>
            </p:nvSpPr>
            <p:spPr bwMode="auto">
              <a:xfrm rot="20864417">
                <a:off x="5997785" y="3565611"/>
                <a:ext cx="153424" cy="73447"/>
              </a:xfrm>
              <a:custGeom>
                <a:avLst/>
                <a:gdLst/>
                <a:ahLst/>
                <a:cxnLst>
                  <a:cxn ang="0">
                    <a:pos x="159" y="27"/>
                  </a:cxn>
                  <a:cxn ang="0">
                    <a:pos x="168" y="30"/>
                  </a:cxn>
                  <a:cxn ang="0">
                    <a:pos x="172" y="33"/>
                  </a:cxn>
                  <a:cxn ang="0">
                    <a:pos x="173" y="37"/>
                  </a:cxn>
                  <a:cxn ang="0">
                    <a:pos x="173" y="43"/>
                  </a:cxn>
                  <a:cxn ang="0">
                    <a:pos x="173" y="50"/>
                  </a:cxn>
                  <a:cxn ang="0">
                    <a:pos x="171" y="57"/>
                  </a:cxn>
                  <a:cxn ang="0">
                    <a:pos x="164" y="74"/>
                  </a:cxn>
                  <a:cxn ang="0">
                    <a:pos x="153" y="84"/>
                  </a:cxn>
                  <a:cxn ang="0">
                    <a:pos x="138" y="88"/>
                  </a:cxn>
                  <a:cxn ang="0">
                    <a:pos x="119" y="86"/>
                  </a:cxn>
                  <a:cxn ang="0">
                    <a:pos x="58" y="70"/>
                  </a:cxn>
                  <a:cxn ang="0">
                    <a:pos x="54" y="84"/>
                  </a:cxn>
                  <a:cxn ang="0">
                    <a:pos x="50" y="87"/>
                  </a:cxn>
                  <a:cxn ang="0">
                    <a:pos x="39" y="86"/>
                  </a:cxn>
                  <a:cxn ang="0">
                    <a:pos x="33" y="84"/>
                  </a:cxn>
                  <a:cxn ang="0">
                    <a:pos x="29" y="82"/>
                  </a:cxn>
                  <a:cxn ang="0">
                    <a:pos x="27" y="80"/>
                  </a:cxn>
                  <a:cxn ang="0">
                    <a:pos x="27" y="77"/>
                  </a:cxn>
                  <a:cxn ang="0">
                    <a:pos x="30" y="63"/>
                  </a:cxn>
                  <a:cxn ang="0">
                    <a:pos x="4" y="56"/>
                  </a:cxn>
                  <a:cxn ang="0">
                    <a:pos x="2" y="55"/>
                  </a:cxn>
                  <a:cxn ang="0">
                    <a:pos x="1" y="52"/>
                  </a:cxn>
                  <a:cxn ang="0">
                    <a:pos x="1" y="46"/>
                  </a:cxn>
                  <a:cxn ang="0">
                    <a:pos x="2" y="38"/>
                  </a:cxn>
                  <a:cxn ang="0">
                    <a:pos x="5" y="30"/>
                  </a:cxn>
                  <a:cxn ang="0">
                    <a:pos x="7" y="25"/>
                  </a:cxn>
                  <a:cxn ang="0">
                    <a:pos x="10" y="23"/>
                  </a:cxn>
                  <a:cxn ang="0">
                    <a:pos x="12" y="23"/>
                  </a:cxn>
                  <a:cxn ang="0">
                    <a:pos x="39" y="30"/>
                  </a:cxn>
                  <a:cxn ang="0">
                    <a:pos x="45" y="4"/>
                  </a:cxn>
                  <a:cxn ang="0">
                    <a:pos x="47" y="2"/>
                  </a:cxn>
                  <a:cxn ang="0">
                    <a:pos x="49" y="0"/>
                  </a:cxn>
                  <a:cxn ang="0">
                    <a:pos x="54" y="0"/>
                  </a:cxn>
                  <a:cxn ang="0">
                    <a:pos x="60" y="2"/>
                  </a:cxn>
                  <a:cxn ang="0">
                    <a:pos x="71" y="6"/>
                  </a:cxn>
                  <a:cxn ang="0">
                    <a:pos x="73" y="10"/>
                  </a:cxn>
                  <a:cxn ang="0">
                    <a:pos x="66" y="37"/>
                  </a:cxn>
                  <a:cxn ang="0">
                    <a:pos x="122" y="51"/>
                  </a:cxn>
                  <a:cxn ang="0">
                    <a:pos x="138" y="51"/>
                  </a:cxn>
                  <a:cxn ang="0">
                    <a:pos x="145" y="42"/>
                  </a:cxn>
                  <a:cxn ang="0">
                    <a:pos x="146" y="37"/>
                  </a:cxn>
                  <a:cxn ang="0">
                    <a:pos x="146" y="33"/>
                  </a:cxn>
                  <a:cxn ang="0">
                    <a:pos x="145" y="30"/>
                  </a:cxn>
                  <a:cxn ang="0">
                    <a:pos x="146" y="27"/>
                  </a:cxn>
                  <a:cxn ang="0">
                    <a:pos x="146" y="26"/>
                  </a:cxn>
                  <a:cxn ang="0">
                    <a:pos x="149" y="25"/>
                  </a:cxn>
                  <a:cxn ang="0">
                    <a:pos x="153" y="25"/>
                  </a:cxn>
                  <a:cxn ang="0">
                    <a:pos x="159" y="27"/>
                  </a:cxn>
                  <a:cxn ang="0">
                    <a:pos x="159" y="27"/>
                  </a:cxn>
                </a:cxnLst>
                <a:rect l="0" t="0" r="r" b="b"/>
                <a:pathLst>
                  <a:path w="173" h="88">
                    <a:moveTo>
                      <a:pt x="159" y="27"/>
                    </a:moveTo>
                    <a:cubicBezTo>
                      <a:pt x="163" y="28"/>
                      <a:pt x="166" y="29"/>
                      <a:pt x="168" y="30"/>
                    </a:cubicBezTo>
                    <a:cubicBezTo>
                      <a:pt x="170" y="31"/>
                      <a:pt x="171" y="32"/>
                      <a:pt x="172" y="33"/>
                    </a:cubicBezTo>
                    <a:cubicBezTo>
                      <a:pt x="172" y="34"/>
                      <a:pt x="173" y="35"/>
                      <a:pt x="173" y="37"/>
                    </a:cubicBezTo>
                    <a:cubicBezTo>
                      <a:pt x="173" y="39"/>
                      <a:pt x="173" y="41"/>
                      <a:pt x="173" y="43"/>
                    </a:cubicBezTo>
                    <a:cubicBezTo>
                      <a:pt x="173" y="45"/>
                      <a:pt x="173" y="47"/>
                      <a:pt x="173" y="50"/>
                    </a:cubicBezTo>
                    <a:cubicBezTo>
                      <a:pt x="172" y="52"/>
                      <a:pt x="172" y="55"/>
                      <a:pt x="171" y="57"/>
                    </a:cubicBezTo>
                    <a:cubicBezTo>
                      <a:pt x="170" y="64"/>
                      <a:pt x="167" y="70"/>
                      <a:pt x="164" y="74"/>
                    </a:cubicBezTo>
                    <a:cubicBezTo>
                      <a:pt x="161" y="79"/>
                      <a:pt x="158" y="82"/>
                      <a:pt x="153" y="84"/>
                    </a:cubicBezTo>
                    <a:cubicBezTo>
                      <a:pt x="149" y="87"/>
                      <a:pt x="144" y="88"/>
                      <a:pt x="138" y="88"/>
                    </a:cubicBezTo>
                    <a:cubicBezTo>
                      <a:pt x="133" y="88"/>
                      <a:pt x="126" y="87"/>
                      <a:pt x="119" y="86"/>
                    </a:cubicBezTo>
                    <a:lnTo>
                      <a:pt x="58" y="70"/>
                    </a:lnTo>
                    <a:lnTo>
                      <a:pt x="54" y="84"/>
                    </a:lnTo>
                    <a:cubicBezTo>
                      <a:pt x="54" y="86"/>
                      <a:pt x="52" y="87"/>
                      <a:pt x="50" y="87"/>
                    </a:cubicBezTo>
                    <a:cubicBezTo>
                      <a:pt x="48" y="88"/>
                      <a:pt x="44" y="87"/>
                      <a:pt x="39" y="86"/>
                    </a:cubicBezTo>
                    <a:cubicBezTo>
                      <a:pt x="37" y="85"/>
                      <a:pt x="34" y="85"/>
                      <a:pt x="33" y="84"/>
                    </a:cubicBezTo>
                    <a:cubicBezTo>
                      <a:pt x="31" y="83"/>
                      <a:pt x="30" y="83"/>
                      <a:pt x="29" y="82"/>
                    </a:cubicBezTo>
                    <a:cubicBezTo>
                      <a:pt x="28" y="81"/>
                      <a:pt x="27" y="81"/>
                      <a:pt x="27" y="80"/>
                    </a:cubicBezTo>
                    <a:cubicBezTo>
                      <a:pt x="27" y="79"/>
                      <a:pt x="27" y="78"/>
                      <a:pt x="27" y="77"/>
                    </a:cubicBezTo>
                    <a:lnTo>
                      <a:pt x="30" y="63"/>
                    </a:lnTo>
                    <a:lnTo>
                      <a:pt x="4" y="56"/>
                    </a:lnTo>
                    <a:cubicBezTo>
                      <a:pt x="3" y="56"/>
                      <a:pt x="2" y="56"/>
                      <a:pt x="2" y="55"/>
                    </a:cubicBezTo>
                    <a:cubicBezTo>
                      <a:pt x="1" y="54"/>
                      <a:pt x="1" y="53"/>
                      <a:pt x="1" y="52"/>
                    </a:cubicBezTo>
                    <a:cubicBezTo>
                      <a:pt x="0" y="51"/>
                      <a:pt x="0" y="49"/>
                      <a:pt x="1" y="46"/>
                    </a:cubicBezTo>
                    <a:cubicBezTo>
                      <a:pt x="1" y="44"/>
                      <a:pt x="2" y="41"/>
                      <a:pt x="2" y="38"/>
                    </a:cubicBezTo>
                    <a:cubicBezTo>
                      <a:pt x="3" y="35"/>
                      <a:pt x="4" y="32"/>
                      <a:pt x="5" y="30"/>
                    </a:cubicBezTo>
                    <a:cubicBezTo>
                      <a:pt x="6" y="28"/>
                      <a:pt x="6" y="26"/>
                      <a:pt x="7" y="25"/>
                    </a:cubicBezTo>
                    <a:cubicBezTo>
                      <a:pt x="8" y="24"/>
                      <a:pt x="9" y="23"/>
                      <a:pt x="10" y="23"/>
                    </a:cubicBezTo>
                    <a:cubicBezTo>
                      <a:pt x="11" y="23"/>
                      <a:pt x="11" y="23"/>
                      <a:pt x="12" y="23"/>
                    </a:cubicBezTo>
                    <a:lnTo>
                      <a:pt x="39" y="30"/>
                    </a:lnTo>
                    <a:lnTo>
                      <a:pt x="45" y="4"/>
                    </a:lnTo>
                    <a:cubicBezTo>
                      <a:pt x="46" y="3"/>
                      <a:pt x="46" y="2"/>
                      <a:pt x="47" y="2"/>
                    </a:cubicBezTo>
                    <a:cubicBezTo>
                      <a:pt x="47" y="1"/>
                      <a:pt x="48" y="1"/>
                      <a:pt x="49" y="0"/>
                    </a:cubicBezTo>
                    <a:cubicBezTo>
                      <a:pt x="51" y="0"/>
                      <a:pt x="52" y="0"/>
                      <a:pt x="54" y="0"/>
                    </a:cubicBezTo>
                    <a:cubicBezTo>
                      <a:pt x="56" y="1"/>
                      <a:pt x="58" y="1"/>
                      <a:pt x="60" y="2"/>
                    </a:cubicBezTo>
                    <a:cubicBezTo>
                      <a:pt x="65" y="3"/>
                      <a:pt x="69" y="4"/>
                      <a:pt x="71" y="6"/>
                    </a:cubicBezTo>
                    <a:cubicBezTo>
                      <a:pt x="72" y="7"/>
                      <a:pt x="73" y="9"/>
                      <a:pt x="73" y="10"/>
                    </a:cubicBezTo>
                    <a:lnTo>
                      <a:pt x="66" y="37"/>
                    </a:lnTo>
                    <a:lnTo>
                      <a:pt x="122" y="51"/>
                    </a:lnTo>
                    <a:cubicBezTo>
                      <a:pt x="129" y="52"/>
                      <a:pt x="134" y="53"/>
                      <a:pt x="138" y="51"/>
                    </a:cubicBezTo>
                    <a:cubicBezTo>
                      <a:pt x="141" y="50"/>
                      <a:pt x="144" y="47"/>
                      <a:pt x="145" y="42"/>
                    </a:cubicBezTo>
                    <a:cubicBezTo>
                      <a:pt x="146" y="40"/>
                      <a:pt x="146" y="38"/>
                      <a:pt x="146" y="37"/>
                    </a:cubicBezTo>
                    <a:cubicBezTo>
                      <a:pt x="146" y="35"/>
                      <a:pt x="146" y="34"/>
                      <a:pt x="146" y="33"/>
                    </a:cubicBezTo>
                    <a:cubicBezTo>
                      <a:pt x="146" y="31"/>
                      <a:pt x="146" y="30"/>
                      <a:pt x="145" y="30"/>
                    </a:cubicBezTo>
                    <a:cubicBezTo>
                      <a:pt x="145" y="29"/>
                      <a:pt x="145" y="28"/>
                      <a:pt x="146" y="27"/>
                    </a:cubicBezTo>
                    <a:cubicBezTo>
                      <a:pt x="146" y="27"/>
                      <a:pt x="146" y="26"/>
                      <a:pt x="146" y="26"/>
                    </a:cubicBezTo>
                    <a:cubicBezTo>
                      <a:pt x="147" y="26"/>
                      <a:pt x="148" y="25"/>
                      <a:pt x="149" y="25"/>
                    </a:cubicBezTo>
                    <a:cubicBezTo>
                      <a:pt x="150" y="25"/>
                      <a:pt x="151" y="25"/>
                      <a:pt x="153" y="25"/>
                    </a:cubicBezTo>
                    <a:cubicBezTo>
                      <a:pt x="154" y="26"/>
                      <a:pt x="156" y="26"/>
                      <a:pt x="159" y="27"/>
                    </a:cubicBezTo>
                    <a:lnTo>
                      <a:pt x="159" y="2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 rot="3290110">
              <a:off x="5118485" y="4299793"/>
              <a:ext cx="728763" cy="1927986"/>
              <a:chOff x="6377915" y="3273024"/>
              <a:chExt cx="728763" cy="1927986"/>
            </a:xfrm>
          </p:grpSpPr>
          <p:sp>
            <p:nvSpPr>
              <p:cNvPr id="7548" name="Freeform 380"/>
              <p:cNvSpPr>
                <a:spLocks/>
              </p:cNvSpPr>
              <p:nvPr/>
            </p:nvSpPr>
            <p:spPr bwMode="auto">
              <a:xfrm rot="20864417">
                <a:off x="6377915" y="3273024"/>
                <a:ext cx="728763" cy="1927986"/>
              </a:xfrm>
              <a:custGeom>
                <a:avLst/>
                <a:gdLst/>
                <a:ahLst/>
                <a:cxnLst>
                  <a:cxn ang="0">
                    <a:pos x="649" y="2"/>
                  </a:cxn>
                  <a:cxn ang="0">
                    <a:pos x="490" y="167"/>
                  </a:cxn>
                  <a:cxn ang="0">
                    <a:pos x="402" y="511"/>
                  </a:cxn>
                  <a:cxn ang="0">
                    <a:pos x="401" y="517"/>
                  </a:cxn>
                  <a:cxn ang="0">
                    <a:pos x="307" y="883"/>
                  </a:cxn>
                  <a:cxn ang="0">
                    <a:pos x="306" y="887"/>
                  </a:cxn>
                  <a:cxn ang="0">
                    <a:pos x="243" y="1135"/>
                  </a:cxn>
                  <a:cxn ang="0">
                    <a:pos x="242" y="1137"/>
                  </a:cxn>
                  <a:cxn ang="0">
                    <a:pos x="30" y="1964"/>
                  </a:cxn>
                  <a:cxn ang="0">
                    <a:pos x="129" y="2230"/>
                  </a:cxn>
                  <a:cxn ang="0">
                    <a:pos x="335" y="2072"/>
                  </a:cxn>
                  <a:cxn ang="0">
                    <a:pos x="598" y="1042"/>
                  </a:cxn>
                  <a:cxn ang="0">
                    <a:pos x="599" y="1041"/>
                  </a:cxn>
                  <a:cxn ang="0">
                    <a:pos x="638" y="887"/>
                  </a:cxn>
                  <a:cxn ang="0">
                    <a:pos x="639" y="883"/>
                  </a:cxn>
                  <a:cxn ang="0">
                    <a:pos x="733" y="517"/>
                  </a:cxn>
                  <a:cxn ang="0">
                    <a:pos x="733" y="511"/>
                  </a:cxn>
                  <a:cxn ang="0">
                    <a:pos x="794" y="274"/>
                  </a:cxn>
                  <a:cxn ang="0">
                    <a:pos x="696" y="8"/>
                  </a:cxn>
                  <a:cxn ang="0">
                    <a:pos x="649" y="2"/>
                  </a:cxn>
                </a:cxnLst>
                <a:rect l="0" t="0" r="r" b="b"/>
                <a:pathLst>
                  <a:path w="824" h="2260">
                    <a:moveTo>
                      <a:pt x="649" y="2"/>
                    </a:moveTo>
                    <a:cubicBezTo>
                      <a:pt x="580" y="7"/>
                      <a:pt x="514" y="71"/>
                      <a:pt x="490" y="167"/>
                    </a:cubicBezTo>
                    <a:lnTo>
                      <a:pt x="402" y="511"/>
                    </a:lnTo>
                    <a:lnTo>
                      <a:pt x="401" y="517"/>
                    </a:lnTo>
                    <a:lnTo>
                      <a:pt x="307" y="883"/>
                    </a:lnTo>
                    <a:lnTo>
                      <a:pt x="306" y="887"/>
                    </a:lnTo>
                    <a:lnTo>
                      <a:pt x="243" y="1135"/>
                    </a:lnTo>
                    <a:lnTo>
                      <a:pt x="242" y="1137"/>
                    </a:lnTo>
                    <a:lnTo>
                      <a:pt x="30" y="1964"/>
                    </a:lnTo>
                    <a:cubicBezTo>
                      <a:pt x="0" y="2082"/>
                      <a:pt x="45" y="2201"/>
                      <a:pt x="129" y="2230"/>
                    </a:cubicBezTo>
                    <a:cubicBezTo>
                      <a:pt x="214" y="2260"/>
                      <a:pt x="305" y="2189"/>
                      <a:pt x="335" y="2072"/>
                    </a:cubicBezTo>
                    <a:lnTo>
                      <a:pt x="598" y="1042"/>
                    </a:lnTo>
                    <a:lnTo>
                      <a:pt x="599" y="1041"/>
                    </a:lnTo>
                    <a:lnTo>
                      <a:pt x="638" y="887"/>
                    </a:lnTo>
                    <a:lnTo>
                      <a:pt x="639" y="883"/>
                    </a:lnTo>
                    <a:lnTo>
                      <a:pt x="733" y="517"/>
                    </a:lnTo>
                    <a:lnTo>
                      <a:pt x="733" y="511"/>
                    </a:lnTo>
                    <a:lnTo>
                      <a:pt x="794" y="274"/>
                    </a:lnTo>
                    <a:cubicBezTo>
                      <a:pt x="824" y="157"/>
                      <a:pt x="781" y="37"/>
                      <a:pt x="696" y="8"/>
                    </a:cubicBezTo>
                    <a:cubicBezTo>
                      <a:pt x="680" y="2"/>
                      <a:pt x="665" y="0"/>
                      <a:pt x="649" y="2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4" name="Freeform 396"/>
              <p:cNvSpPr>
                <a:spLocks noEditPoints="1"/>
              </p:cNvSpPr>
              <p:nvPr/>
            </p:nvSpPr>
            <p:spPr bwMode="auto">
              <a:xfrm rot="20864417">
                <a:off x="6667142" y="4682769"/>
                <a:ext cx="124658" cy="119351"/>
              </a:xfrm>
              <a:custGeom>
                <a:avLst/>
                <a:gdLst/>
                <a:ahLst/>
                <a:cxnLst>
                  <a:cxn ang="0">
                    <a:pos x="86" y="4"/>
                  </a:cxn>
                  <a:cxn ang="0">
                    <a:pos x="113" y="15"/>
                  </a:cxn>
                  <a:cxn ang="0">
                    <a:pos x="131" y="33"/>
                  </a:cxn>
                  <a:cxn ang="0">
                    <a:pos x="140" y="57"/>
                  </a:cxn>
                  <a:cxn ang="0">
                    <a:pos x="138" y="87"/>
                  </a:cxn>
                  <a:cxn ang="0">
                    <a:pos x="126" y="113"/>
                  </a:cxn>
                  <a:cxn ang="0">
                    <a:pos x="108" y="129"/>
                  </a:cxn>
                  <a:cxn ang="0">
                    <a:pos x="85" y="136"/>
                  </a:cxn>
                  <a:cxn ang="0">
                    <a:pos x="56" y="132"/>
                  </a:cxn>
                  <a:cxn ang="0">
                    <a:pos x="29" y="121"/>
                  </a:cxn>
                  <a:cxn ang="0">
                    <a:pos x="10" y="104"/>
                  </a:cxn>
                  <a:cxn ang="0">
                    <a:pos x="2" y="80"/>
                  </a:cxn>
                  <a:cxn ang="0">
                    <a:pos x="4" y="50"/>
                  </a:cxn>
                  <a:cxn ang="0">
                    <a:pos x="15" y="23"/>
                  </a:cxn>
                  <a:cxn ang="0">
                    <a:pos x="33" y="7"/>
                  </a:cxn>
                  <a:cxn ang="0">
                    <a:pos x="57" y="1"/>
                  </a:cxn>
                  <a:cxn ang="0">
                    <a:pos x="86" y="4"/>
                  </a:cxn>
                  <a:cxn ang="0">
                    <a:pos x="86" y="4"/>
                  </a:cxn>
                  <a:cxn ang="0">
                    <a:pos x="78" y="39"/>
                  </a:cxn>
                  <a:cxn ang="0">
                    <a:pos x="62" y="36"/>
                  </a:cxn>
                  <a:cxn ang="0">
                    <a:pos x="48" y="38"/>
                  </a:cxn>
                  <a:cxn ang="0">
                    <a:pos x="37" y="44"/>
                  </a:cxn>
                  <a:cxn ang="0">
                    <a:pos x="30" y="58"/>
                  </a:cxn>
                  <a:cxn ang="0">
                    <a:pos x="30" y="71"/>
                  </a:cxn>
                  <a:cxn ang="0">
                    <a:pos x="35" y="83"/>
                  </a:cxn>
                  <a:cxn ang="0">
                    <a:pos x="47" y="91"/>
                  </a:cxn>
                  <a:cxn ang="0">
                    <a:pos x="63" y="97"/>
                  </a:cxn>
                  <a:cxn ang="0">
                    <a:pos x="80" y="100"/>
                  </a:cxn>
                  <a:cxn ang="0">
                    <a:pos x="94" y="99"/>
                  </a:cxn>
                  <a:cxn ang="0">
                    <a:pos x="105" y="92"/>
                  </a:cxn>
                  <a:cxn ang="0">
                    <a:pos x="111" y="79"/>
                  </a:cxn>
                  <a:cxn ang="0">
                    <a:pos x="112" y="65"/>
                  </a:cxn>
                  <a:cxn ang="0">
                    <a:pos x="106" y="54"/>
                  </a:cxn>
                  <a:cxn ang="0">
                    <a:pos x="95" y="45"/>
                  </a:cxn>
                  <a:cxn ang="0">
                    <a:pos x="78" y="39"/>
                  </a:cxn>
                  <a:cxn ang="0">
                    <a:pos x="78" y="39"/>
                  </a:cxn>
                </a:cxnLst>
                <a:rect l="0" t="0" r="r" b="b"/>
                <a:pathLst>
                  <a:path w="141" h="136">
                    <a:moveTo>
                      <a:pt x="86" y="4"/>
                    </a:moveTo>
                    <a:cubicBezTo>
                      <a:pt x="96" y="7"/>
                      <a:pt x="105" y="10"/>
                      <a:pt x="113" y="15"/>
                    </a:cubicBezTo>
                    <a:cubicBezTo>
                      <a:pt x="120" y="20"/>
                      <a:pt x="126" y="26"/>
                      <a:pt x="131" y="33"/>
                    </a:cubicBezTo>
                    <a:cubicBezTo>
                      <a:pt x="136" y="40"/>
                      <a:pt x="139" y="48"/>
                      <a:pt x="140" y="57"/>
                    </a:cubicBezTo>
                    <a:cubicBezTo>
                      <a:pt x="141" y="66"/>
                      <a:pt x="140" y="76"/>
                      <a:pt x="138" y="87"/>
                    </a:cubicBezTo>
                    <a:cubicBezTo>
                      <a:pt x="135" y="97"/>
                      <a:pt x="131" y="106"/>
                      <a:pt x="126" y="113"/>
                    </a:cubicBezTo>
                    <a:cubicBezTo>
                      <a:pt x="121" y="120"/>
                      <a:pt x="115" y="126"/>
                      <a:pt x="108" y="129"/>
                    </a:cubicBezTo>
                    <a:cubicBezTo>
                      <a:pt x="102" y="133"/>
                      <a:pt x="94" y="135"/>
                      <a:pt x="85" y="136"/>
                    </a:cubicBezTo>
                    <a:cubicBezTo>
                      <a:pt x="76" y="136"/>
                      <a:pt x="66" y="135"/>
                      <a:pt x="56" y="132"/>
                    </a:cubicBezTo>
                    <a:cubicBezTo>
                      <a:pt x="46" y="130"/>
                      <a:pt x="37" y="126"/>
                      <a:pt x="29" y="121"/>
                    </a:cubicBezTo>
                    <a:cubicBezTo>
                      <a:pt x="21" y="116"/>
                      <a:pt x="15" y="110"/>
                      <a:pt x="10" y="104"/>
                    </a:cubicBezTo>
                    <a:cubicBezTo>
                      <a:pt x="6" y="97"/>
                      <a:pt x="3" y="89"/>
                      <a:pt x="2" y="80"/>
                    </a:cubicBezTo>
                    <a:cubicBezTo>
                      <a:pt x="0" y="71"/>
                      <a:pt x="1" y="61"/>
                      <a:pt x="4" y="50"/>
                    </a:cubicBezTo>
                    <a:cubicBezTo>
                      <a:pt x="7" y="39"/>
                      <a:pt x="10" y="30"/>
                      <a:pt x="15" y="23"/>
                    </a:cubicBezTo>
                    <a:cubicBezTo>
                      <a:pt x="20" y="16"/>
                      <a:pt x="26" y="11"/>
                      <a:pt x="33" y="7"/>
                    </a:cubicBezTo>
                    <a:cubicBezTo>
                      <a:pt x="40" y="3"/>
                      <a:pt x="48" y="1"/>
                      <a:pt x="57" y="1"/>
                    </a:cubicBezTo>
                    <a:cubicBezTo>
                      <a:pt x="65" y="0"/>
                      <a:pt x="75" y="1"/>
                      <a:pt x="86" y="4"/>
                    </a:cubicBezTo>
                    <a:lnTo>
                      <a:pt x="86" y="4"/>
                    </a:lnTo>
                    <a:close/>
                    <a:moveTo>
                      <a:pt x="78" y="39"/>
                    </a:moveTo>
                    <a:cubicBezTo>
                      <a:pt x="72" y="37"/>
                      <a:pt x="67" y="37"/>
                      <a:pt x="62" y="36"/>
                    </a:cubicBezTo>
                    <a:cubicBezTo>
                      <a:pt x="57" y="36"/>
                      <a:pt x="52" y="36"/>
                      <a:pt x="48" y="38"/>
                    </a:cubicBezTo>
                    <a:cubicBezTo>
                      <a:pt x="43" y="39"/>
                      <a:pt x="40" y="41"/>
                      <a:pt x="37" y="44"/>
                    </a:cubicBezTo>
                    <a:cubicBezTo>
                      <a:pt x="34" y="48"/>
                      <a:pt x="32" y="52"/>
                      <a:pt x="30" y="58"/>
                    </a:cubicBezTo>
                    <a:cubicBezTo>
                      <a:pt x="29" y="63"/>
                      <a:pt x="29" y="67"/>
                      <a:pt x="30" y="71"/>
                    </a:cubicBezTo>
                    <a:cubicBezTo>
                      <a:pt x="31" y="76"/>
                      <a:pt x="32" y="79"/>
                      <a:pt x="35" y="83"/>
                    </a:cubicBezTo>
                    <a:cubicBezTo>
                      <a:pt x="38" y="86"/>
                      <a:pt x="42" y="89"/>
                      <a:pt x="47" y="91"/>
                    </a:cubicBezTo>
                    <a:cubicBezTo>
                      <a:pt x="51" y="94"/>
                      <a:pt x="57" y="96"/>
                      <a:pt x="63" y="97"/>
                    </a:cubicBezTo>
                    <a:cubicBezTo>
                      <a:pt x="69" y="99"/>
                      <a:pt x="75" y="100"/>
                      <a:pt x="80" y="100"/>
                    </a:cubicBezTo>
                    <a:cubicBezTo>
                      <a:pt x="85" y="100"/>
                      <a:pt x="90" y="100"/>
                      <a:pt x="94" y="99"/>
                    </a:cubicBezTo>
                    <a:cubicBezTo>
                      <a:pt x="98" y="97"/>
                      <a:pt x="102" y="95"/>
                      <a:pt x="105" y="92"/>
                    </a:cubicBezTo>
                    <a:cubicBezTo>
                      <a:pt x="108" y="89"/>
                      <a:pt x="110" y="84"/>
                      <a:pt x="111" y="79"/>
                    </a:cubicBezTo>
                    <a:cubicBezTo>
                      <a:pt x="112" y="74"/>
                      <a:pt x="113" y="69"/>
                      <a:pt x="112" y="65"/>
                    </a:cubicBezTo>
                    <a:cubicBezTo>
                      <a:pt x="111" y="61"/>
                      <a:pt x="109" y="57"/>
                      <a:pt x="106" y="54"/>
                    </a:cubicBezTo>
                    <a:cubicBezTo>
                      <a:pt x="103" y="50"/>
                      <a:pt x="99" y="47"/>
                      <a:pt x="95" y="45"/>
                    </a:cubicBezTo>
                    <a:cubicBezTo>
                      <a:pt x="90" y="43"/>
                      <a:pt x="85" y="41"/>
                      <a:pt x="78" y="39"/>
                    </a:cubicBezTo>
                    <a:lnTo>
                      <a:pt x="78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5" name="Freeform 397"/>
              <p:cNvSpPr>
                <a:spLocks/>
              </p:cNvSpPr>
              <p:nvPr/>
            </p:nvSpPr>
            <p:spPr bwMode="auto">
              <a:xfrm rot="20864417">
                <a:off x="6671969" y="4588381"/>
                <a:ext cx="115069" cy="82628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41" y="4"/>
                  </a:cxn>
                  <a:cxn ang="0">
                    <a:pos x="46" y="6"/>
                  </a:cxn>
                  <a:cxn ang="0">
                    <a:pos x="48" y="8"/>
                  </a:cxn>
                  <a:cxn ang="0">
                    <a:pos x="48" y="11"/>
                  </a:cxn>
                  <a:cxn ang="0">
                    <a:pos x="47" y="13"/>
                  </a:cxn>
                  <a:cxn ang="0">
                    <a:pos x="45" y="16"/>
                  </a:cxn>
                  <a:cxn ang="0">
                    <a:pos x="43" y="19"/>
                  </a:cxn>
                  <a:cxn ang="0">
                    <a:pos x="42" y="23"/>
                  </a:cxn>
                  <a:cxn ang="0">
                    <a:pos x="42" y="29"/>
                  </a:cxn>
                  <a:cxn ang="0">
                    <a:pos x="44" y="36"/>
                  </a:cxn>
                  <a:cxn ang="0">
                    <a:pos x="48" y="44"/>
                  </a:cxn>
                  <a:cxn ang="0">
                    <a:pos x="57" y="54"/>
                  </a:cxn>
                  <a:cxn ang="0">
                    <a:pos x="131" y="72"/>
                  </a:cxn>
                  <a:cxn ang="0">
                    <a:pos x="133" y="74"/>
                  </a:cxn>
                  <a:cxn ang="0">
                    <a:pos x="134" y="77"/>
                  </a:cxn>
                  <a:cxn ang="0">
                    <a:pos x="134" y="82"/>
                  </a:cxn>
                  <a:cxn ang="0">
                    <a:pos x="132" y="91"/>
                  </a:cxn>
                  <a:cxn ang="0">
                    <a:pos x="129" y="99"/>
                  </a:cxn>
                  <a:cxn ang="0">
                    <a:pos x="127" y="103"/>
                  </a:cxn>
                  <a:cxn ang="0">
                    <a:pos x="125" y="106"/>
                  </a:cxn>
                  <a:cxn ang="0">
                    <a:pos x="122" y="106"/>
                  </a:cxn>
                  <a:cxn ang="0">
                    <a:pos x="3" y="76"/>
                  </a:cxn>
                  <a:cxn ang="0">
                    <a:pos x="1" y="75"/>
                  </a:cxn>
                  <a:cxn ang="0">
                    <a:pos x="0" y="72"/>
                  </a:cxn>
                  <a:cxn ang="0">
                    <a:pos x="0" y="67"/>
                  </a:cxn>
                  <a:cxn ang="0">
                    <a:pos x="1" y="60"/>
                  </a:cxn>
                  <a:cxn ang="0">
                    <a:pos x="4" y="53"/>
                  </a:cxn>
                  <a:cxn ang="0">
                    <a:pos x="6" y="49"/>
                  </a:cxn>
                  <a:cxn ang="0">
                    <a:pos x="8" y="47"/>
                  </a:cxn>
                  <a:cxn ang="0">
                    <a:pos x="10" y="47"/>
                  </a:cxn>
                  <a:cxn ang="0">
                    <a:pos x="25" y="51"/>
                  </a:cxn>
                  <a:cxn ang="0">
                    <a:pos x="16" y="39"/>
                  </a:cxn>
                  <a:cxn ang="0">
                    <a:pos x="12" y="30"/>
                  </a:cxn>
                  <a:cxn ang="0">
                    <a:pos x="10" y="21"/>
                  </a:cxn>
                  <a:cxn ang="0">
                    <a:pos x="11" y="13"/>
                  </a:cxn>
                  <a:cxn ang="0">
                    <a:pos x="12" y="10"/>
                  </a:cxn>
                  <a:cxn ang="0">
                    <a:pos x="14" y="6"/>
                  </a:cxn>
                  <a:cxn ang="0">
                    <a:pos x="16" y="2"/>
                  </a:cxn>
                  <a:cxn ang="0">
                    <a:pos x="18" y="0"/>
                  </a:cxn>
                  <a:cxn ang="0">
                    <a:pos x="19" y="0"/>
                  </a:cxn>
                  <a:cxn ang="0">
                    <a:pos x="22" y="0"/>
                  </a:cxn>
                  <a:cxn ang="0">
                    <a:pos x="26" y="0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134" h="106">
                    <a:moveTo>
                      <a:pt x="34" y="2"/>
                    </a:moveTo>
                    <a:cubicBezTo>
                      <a:pt x="37" y="3"/>
                      <a:pt x="39" y="4"/>
                      <a:pt x="41" y="4"/>
                    </a:cubicBezTo>
                    <a:cubicBezTo>
                      <a:pt x="43" y="5"/>
                      <a:pt x="45" y="6"/>
                      <a:pt x="46" y="6"/>
                    </a:cubicBezTo>
                    <a:cubicBezTo>
                      <a:pt x="47" y="7"/>
                      <a:pt x="48" y="8"/>
                      <a:pt x="48" y="8"/>
                    </a:cubicBezTo>
                    <a:cubicBezTo>
                      <a:pt x="48" y="9"/>
                      <a:pt x="48" y="10"/>
                      <a:pt x="48" y="11"/>
                    </a:cubicBezTo>
                    <a:cubicBezTo>
                      <a:pt x="48" y="11"/>
                      <a:pt x="48" y="12"/>
                      <a:pt x="47" y="13"/>
                    </a:cubicBezTo>
                    <a:cubicBezTo>
                      <a:pt x="47" y="14"/>
                      <a:pt x="46" y="15"/>
                      <a:pt x="45" y="16"/>
                    </a:cubicBezTo>
                    <a:cubicBezTo>
                      <a:pt x="45" y="17"/>
                      <a:pt x="44" y="18"/>
                      <a:pt x="43" y="19"/>
                    </a:cubicBezTo>
                    <a:cubicBezTo>
                      <a:pt x="43" y="20"/>
                      <a:pt x="42" y="22"/>
                      <a:pt x="42" y="23"/>
                    </a:cubicBezTo>
                    <a:cubicBezTo>
                      <a:pt x="41" y="25"/>
                      <a:pt x="41" y="27"/>
                      <a:pt x="42" y="29"/>
                    </a:cubicBezTo>
                    <a:cubicBezTo>
                      <a:pt x="42" y="31"/>
                      <a:pt x="43" y="34"/>
                      <a:pt x="44" y="36"/>
                    </a:cubicBezTo>
                    <a:cubicBezTo>
                      <a:pt x="45" y="38"/>
                      <a:pt x="46" y="41"/>
                      <a:pt x="48" y="44"/>
                    </a:cubicBezTo>
                    <a:cubicBezTo>
                      <a:pt x="51" y="47"/>
                      <a:pt x="53" y="50"/>
                      <a:pt x="57" y="54"/>
                    </a:cubicBezTo>
                    <a:lnTo>
                      <a:pt x="131" y="72"/>
                    </a:lnTo>
                    <a:cubicBezTo>
                      <a:pt x="132" y="73"/>
                      <a:pt x="132" y="73"/>
                      <a:pt x="133" y="74"/>
                    </a:cubicBezTo>
                    <a:cubicBezTo>
                      <a:pt x="133" y="74"/>
                      <a:pt x="134" y="75"/>
                      <a:pt x="134" y="77"/>
                    </a:cubicBezTo>
                    <a:cubicBezTo>
                      <a:pt x="134" y="78"/>
                      <a:pt x="134" y="80"/>
                      <a:pt x="134" y="82"/>
                    </a:cubicBezTo>
                    <a:cubicBezTo>
                      <a:pt x="133" y="84"/>
                      <a:pt x="133" y="87"/>
                      <a:pt x="132" y="91"/>
                    </a:cubicBezTo>
                    <a:cubicBezTo>
                      <a:pt x="131" y="94"/>
                      <a:pt x="130" y="96"/>
                      <a:pt x="129" y="99"/>
                    </a:cubicBezTo>
                    <a:cubicBezTo>
                      <a:pt x="129" y="101"/>
                      <a:pt x="128" y="102"/>
                      <a:pt x="127" y="103"/>
                    </a:cubicBezTo>
                    <a:cubicBezTo>
                      <a:pt x="126" y="105"/>
                      <a:pt x="126" y="105"/>
                      <a:pt x="125" y="106"/>
                    </a:cubicBezTo>
                    <a:cubicBezTo>
                      <a:pt x="124" y="106"/>
                      <a:pt x="123" y="106"/>
                      <a:pt x="122" y="106"/>
                    </a:cubicBezTo>
                    <a:lnTo>
                      <a:pt x="3" y="76"/>
                    </a:lnTo>
                    <a:cubicBezTo>
                      <a:pt x="2" y="76"/>
                      <a:pt x="2" y="75"/>
                      <a:pt x="1" y="75"/>
                    </a:cubicBezTo>
                    <a:cubicBezTo>
                      <a:pt x="0" y="74"/>
                      <a:pt x="0" y="73"/>
                      <a:pt x="0" y="72"/>
                    </a:cubicBezTo>
                    <a:cubicBezTo>
                      <a:pt x="0" y="70"/>
                      <a:pt x="0" y="69"/>
                      <a:pt x="0" y="67"/>
                    </a:cubicBezTo>
                    <a:cubicBezTo>
                      <a:pt x="0" y="65"/>
                      <a:pt x="1" y="63"/>
                      <a:pt x="1" y="60"/>
                    </a:cubicBezTo>
                    <a:cubicBezTo>
                      <a:pt x="2" y="57"/>
                      <a:pt x="3" y="55"/>
                      <a:pt x="4" y="53"/>
                    </a:cubicBezTo>
                    <a:cubicBezTo>
                      <a:pt x="4" y="51"/>
                      <a:pt x="5" y="50"/>
                      <a:pt x="6" y="49"/>
                    </a:cubicBezTo>
                    <a:cubicBezTo>
                      <a:pt x="6" y="48"/>
                      <a:pt x="7" y="47"/>
                      <a:pt x="8" y="47"/>
                    </a:cubicBezTo>
                    <a:cubicBezTo>
                      <a:pt x="9" y="47"/>
                      <a:pt x="9" y="47"/>
                      <a:pt x="10" y="47"/>
                    </a:cubicBezTo>
                    <a:lnTo>
                      <a:pt x="25" y="51"/>
                    </a:lnTo>
                    <a:cubicBezTo>
                      <a:pt x="22" y="47"/>
                      <a:pt x="19" y="43"/>
                      <a:pt x="16" y="39"/>
                    </a:cubicBezTo>
                    <a:cubicBezTo>
                      <a:pt x="14" y="36"/>
                      <a:pt x="13" y="33"/>
                      <a:pt x="12" y="30"/>
                    </a:cubicBezTo>
                    <a:cubicBezTo>
                      <a:pt x="10" y="27"/>
                      <a:pt x="10" y="24"/>
                      <a:pt x="10" y="21"/>
                    </a:cubicBezTo>
                    <a:cubicBezTo>
                      <a:pt x="10" y="19"/>
                      <a:pt x="10" y="16"/>
                      <a:pt x="11" y="13"/>
                    </a:cubicBezTo>
                    <a:cubicBezTo>
                      <a:pt x="11" y="12"/>
                      <a:pt x="11" y="11"/>
                      <a:pt x="12" y="10"/>
                    </a:cubicBezTo>
                    <a:cubicBezTo>
                      <a:pt x="12" y="8"/>
                      <a:pt x="13" y="7"/>
                      <a:pt x="14" y="6"/>
                    </a:cubicBezTo>
                    <a:cubicBezTo>
                      <a:pt x="14" y="4"/>
                      <a:pt x="15" y="3"/>
                      <a:pt x="16" y="2"/>
                    </a:cubicBezTo>
                    <a:cubicBezTo>
                      <a:pt x="16" y="1"/>
                      <a:pt x="17" y="1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20" y="0"/>
                      <a:pt x="21" y="0"/>
                      <a:pt x="22" y="0"/>
                    </a:cubicBezTo>
                    <a:cubicBezTo>
                      <a:pt x="23" y="0"/>
                      <a:pt x="24" y="0"/>
                      <a:pt x="26" y="0"/>
                    </a:cubicBezTo>
                    <a:cubicBezTo>
                      <a:pt x="28" y="1"/>
                      <a:pt x="30" y="1"/>
                      <a:pt x="34" y="2"/>
                    </a:cubicBezTo>
                    <a:lnTo>
                      <a:pt x="34" y="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6" name="Freeform 398"/>
              <p:cNvSpPr>
                <a:spLocks noEditPoints="1"/>
              </p:cNvSpPr>
              <p:nvPr/>
            </p:nvSpPr>
            <p:spPr bwMode="auto">
              <a:xfrm rot="20864417">
                <a:off x="6639634" y="4459203"/>
                <a:ext cx="163013" cy="128532"/>
              </a:xfrm>
              <a:custGeom>
                <a:avLst/>
                <a:gdLst/>
                <a:ahLst/>
                <a:cxnLst>
                  <a:cxn ang="0">
                    <a:pos x="188" y="45"/>
                  </a:cxn>
                  <a:cxn ang="0">
                    <a:pos x="190" y="46"/>
                  </a:cxn>
                  <a:cxn ang="0">
                    <a:pos x="191" y="49"/>
                  </a:cxn>
                  <a:cxn ang="0">
                    <a:pos x="191" y="53"/>
                  </a:cxn>
                  <a:cxn ang="0">
                    <a:pos x="189" y="60"/>
                  </a:cxn>
                  <a:cxn ang="0">
                    <a:pos x="187" y="67"/>
                  </a:cxn>
                  <a:cxn ang="0">
                    <a:pos x="185" y="71"/>
                  </a:cxn>
                  <a:cxn ang="0">
                    <a:pos x="183" y="73"/>
                  </a:cxn>
                  <a:cxn ang="0">
                    <a:pos x="180" y="73"/>
                  </a:cxn>
                  <a:cxn ang="0">
                    <a:pos x="167" y="70"/>
                  </a:cxn>
                  <a:cxn ang="0">
                    <a:pos x="178" y="93"/>
                  </a:cxn>
                  <a:cxn ang="0">
                    <a:pos x="177" y="117"/>
                  </a:cxn>
                  <a:cxn ang="0">
                    <a:pos x="166" y="138"/>
                  </a:cxn>
                  <a:cxn ang="0">
                    <a:pos x="148" y="150"/>
                  </a:cxn>
                  <a:cxn ang="0">
                    <a:pos x="125" y="154"/>
                  </a:cxn>
                  <a:cxn ang="0">
                    <a:pos x="99" y="150"/>
                  </a:cxn>
                  <a:cxn ang="0">
                    <a:pos x="71" y="139"/>
                  </a:cxn>
                  <a:cxn ang="0">
                    <a:pos x="52" y="124"/>
                  </a:cxn>
                  <a:cxn ang="0">
                    <a:pos x="43" y="104"/>
                  </a:cxn>
                  <a:cxn ang="0">
                    <a:pos x="44" y="80"/>
                  </a:cxn>
                  <a:cxn ang="0">
                    <a:pos x="52" y="63"/>
                  </a:cxn>
                  <a:cxn ang="0">
                    <a:pos x="68" y="50"/>
                  </a:cxn>
                  <a:cxn ang="0">
                    <a:pos x="4" y="34"/>
                  </a:cxn>
                  <a:cxn ang="0">
                    <a:pos x="2" y="32"/>
                  </a:cxn>
                  <a:cxn ang="0">
                    <a:pos x="0" y="29"/>
                  </a:cxn>
                  <a:cxn ang="0">
                    <a:pos x="1" y="24"/>
                  </a:cxn>
                  <a:cxn ang="0">
                    <a:pos x="2" y="16"/>
                  </a:cxn>
                  <a:cxn ang="0">
                    <a:pos x="5" y="8"/>
                  </a:cxn>
                  <a:cxn ang="0">
                    <a:pos x="7" y="3"/>
                  </a:cxn>
                  <a:cxn ang="0">
                    <a:pos x="10" y="1"/>
                  </a:cxn>
                  <a:cxn ang="0">
                    <a:pos x="12" y="0"/>
                  </a:cxn>
                  <a:cxn ang="0">
                    <a:pos x="188" y="45"/>
                  </a:cxn>
                  <a:cxn ang="0">
                    <a:pos x="99" y="58"/>
                  </a:cxn>
                  <a:cxn ang="0">
                    <a:pos x="82" y="68"/>
                  </a:cxn>
                  <a:cxn ang="0">
                    <a:pos x="74" y="81"/>
                  </a:cxn>
                  <a:cxn ang="0">
                    <a:pos x="74" y="93"/>
                  </a:cxn>
                  <a:cxn ang="0">
                    <a:pos x="81" y="103"/>
                  </a:cxn>
                  <a:cxn ang="0">
                    <a:pos x="92" y="110"/>
                  </a:cxn>
                  <a:cxn ang="0">
                    <a:pos x="106" y="115"/>
                  </a:cxn>
                  <a:cxn ang="0">
                    <a:pos x="120" y="118"/>
                  </a:cxn>
                  <a:cxn ang="0">
                    <a:pos x="134" y="117"/>
                  </a:cxn>
                  <a:cxn ang="0">
                    <a:pos x="145" y="112"/>
                  </a:cxn>
                  <a:cxn ang="0">
                    <a:pos x="151" y="101"/>
                  </a:cxn>
                  <a:cxn ang="0">
                    <a:pos x="152" y="94"/>
                  </a:cxn>
                  <a:cxn ang="0">
                    <a:pos x="150" y="87"/>
                  </a:cxn>
                  <a:cxn ang="0">
                    <a:pos x="146" y="78"/>
                  </a:cxn>
                  <a:cxn ang="0">
                    <a:pos x="139" y="68"/>
                  </a:cxn>
                  <a:cxn ang="0">
                    <a:pos x="99" y="58"/>
                  </a:cxn>
                </a:cxnLst>
                <a:rect l="0" t="0" r="r" b="b"/>
                <a:pathLst>
                  <a:path w="191" h="154">
                    <a:moveTo>
                      <a:pt x="188" y="45"/>
                    </a:moveTo>
                    <a:cubicBezTo>
                      <a:pt x="189" y="45"/>
                      <a:pt x="189" y="45"/>
                      <a:pt x="190" y="46"/>
                    </a:cubicBezTo>
                    <a:cubicBezTo>
                      <a:pt x="190" y="47"/>
                      <a:pt x="191" y="48"/>
                      <a:pt x="191" y="49"/>
                    </a:cubicBezTo>
                    <a:cubicBezTo>
                      <a:pt x="191" y="50"/>
                      <a:pt x="191" y="51"/>
                      <a:pt x="191" y="53"/>
                    </a:cubicBezTo>
                    <a:cubicBezTo>
                      <a:pt x="190" y="55"/>
                      <a:pt x="190" y="57"/>
                      <a:pt x="189" y="60"/>
                    </a:cubicBezTo>
                    <a:cubicBezTo>
                      <a:pt x="189" y="63"/>
                      <a:pt x="188" y="65"/>
                      <a:pt x="187" y="67"/>
                    </a:cubicBezTo>
                    <a:cubicBezTo>
                      <a:pt x="187" y="69"/>
                      <a:pt x="186" y="70"/>
                      <a:pt x="185" y="71"/>
                    </a:cubicBezTo>
                    <a:cubicBezTo>
                      <a:pt x="185" y="72"/>
                      <a:pt x="184" y="73"/>
                      <a:pt x="183" y="73"/>
                    </a:cubicBezTo>
                    <a:cubicBezTo>
                      <a:pt x="182" y="73"/>
                      <a:pt x="181" y="73"/>
                      <a:pt x="180" y="73"/>
                    </a:cubicBezTo>
                    <a:lnTo>
                      <a:pt x="167" y="70"/>
                    </a:lnTo>
                    <a:cubicBezTo>
                      <a:pt x="172" y="78"/>
                      <a:pt x="176" y="85"/>
                      <a:pt x="178" y="93"/>
                    </a:cubicBezTo>
                    <a:cubicBezTo>
                      <a:pt x="180" y="101"/>
                      <a:pt x="179" y="109"/>
                      <a:pt x="177" y="117"/>
                    </a:cubicBezTo>
                    <a:cubicBezTo>
                      <a:pt x="175" y="126"/>
                      <a:pt x="171" y="133"/>
                      <a:pt x="166" y="138"/>
                    </a:cubicBezTo>
                    <a:cubicBezTo>
                      <a:pt x="161" y="144"/>
                      <a:pt x="155" y="148"/>
                      <a:pt x="148" y="150"/>
                    </a:cubicBezTo>
                    <a:cubicBezTo>
                      <a:pt x="141" y="153"/>
                      <a:pt x="133" y="154"/>
                      <a:pt x="125" y="154"/>
                    </a:cubicBezTo>
                    <a:cubicBezTo>
                      <a:pt x="117" y="153"/>
                      <a:pt x="108" y="152"/>
                      <a:pt x="99" y="150"/>
                    </a:cubicBezTo>
                    <a:cubicBezTo>
                      <a:pt x="89" y="147"/>
                      <a:pt x="79" y="144"/>
                      <a:pt x="71" y="139"/>
                    </a:cubicBezTo>
                    <a:cubicBezTo>
                      <a:pt x="64" y="135"/>
                      <a:pt x="57" y="130"/>
                      <a:pt x="52" y="124"/>
                    </a:cubicBezTo>
                    <a:cubicBezTo>
                      <a:pt x="48" y="118"/>
                      <a:pt x="44" y="111"/>
                      <a:pt x="43" y="104"/>
                    </a:cubicBezTo>
                    <a:cubicBezTo>
                      <a:pt x="41" y="97"/>
                      <a:pt x="41" y="89"/>
                      <a:pt x="44" y="80"/>
                    </a:cubicBezTo>
                    <a:cubicBezTo>
                      <a:pt x="45" y="74"/>
                      <a:pt x="48" y="68"/>
                      <a:pt x="52" y="63"/>
                    </a:cubicBezTo>
                    <a:cubicBezTo>
                      <a:pt x="56" y="58"/>
                      <a:pt x="62" y="54"/>
                      <a:pt x="68" y="50"/>
                    </a:cubicBezTo>
                    <a:lnTo>
                      <a:pt x="4" y="34"/>
                    </a:lnTo>
                    <a:cubicBezTo>
                      <a:pt x="3" y="33"/>
                      <a:pt x="2" y="33"/>
                      <a:pt x="2" y="32"/>
                    </a:cubicBezTo>
                    <a:cubicBezTo>
                      <a:pt x="1" y="32"/>
                      <a:pt x="1" y="31"/>
                      <a:pt x="0" y="29"/>
                    </a:cubicBezTo>
                    <a:cubicBezTo>
                      <a:pt x="0" y="28"/>
                      <a:pt x="0" y="26"/>
                      <a:pt x="1" y="24"/>
                    </a:cubicBezTo>
                    <a:cubicBezTo>
                      <a:pt x="1" y="22"/>
                      <a:pt x="1" y="19"/>
                      <a:pt x="2" y="16"/>
                    </a:cubicBezTo>
                    <a:cubicBezTo>
                      <a:pt x="3" y="12"/>
                      <a:pt x="4" y="10"/>
                      <a:pt x="5" y="8"/>
                    </a:cubicBezTo>
                    <a:cubicBezTo>
                      <a:pt x="6" y="5"/>
                      <a:pt x="6" y="4"/>
                      <a:pt x="7" y="3"/>
                    </a:cubicBezTo>
                    <a:cubicBezTo>
                      <a:pt x="8" y="2"/>
                      <a:pt x="9" y="1"/>
                      <a:pt x="10" y="1"/>
                    </a:cubicBezTo>
                    <a:cubicBezTo>
                      <a:pt x="11" y="0"/>
                      <a:pt x="11" y="0"/>
                      <a:pt x="12" y="0"/>
                    </a:cubicBezTo>
                    <a:lnTo>
                      <a:pt x="188" y="45"/>
                    </a:lnTo>
                    <a:close/>
                    <a:moveTo>
                      <a:pt x="99" y="58"/>
                    </a:moveTo>
                    <a:cubicBezTo>
                      <a:pt x="92" y="61"/>
                      <a:pt x="86" y="65"/>
                      <a:pt x="82" y="68"/>
                    </a:cubicBezTo>
                    <a:cubicBezTo>
                      <a:pt x="78" y="72"/>
                      <a:pt x="75" y="76"/>
                      <a:pt x="74" y="81"/>
                    </a:cubicBezTo>
                    <a:cubicBezTo>
                      <a:pt x="73" y="85"/>
                      <a:pt x="73" y="89"/>
                      <a:pt x="74" y="93"/>
                    </a:cubicBezTo>
                    <a:cubicBezTo>
                      <a:pt x="76" y="97"/>
                      <a:pt x="78" y="100"/>
                      <a:pt x="81" y="103"/>
                    </a:cubicBezTo>
                    <a:cubicBezTo>
                      <a:pt x="84" y="106"/>
                      <a:pt x="88" y="108"/>
                      <a:pt x="92" y="110"/>
                    </a:cubicBezTo>
                    <a:cubicBezTo>
                      <a:pt x="96" y="112"/>
                      <a:pt x="101" y="114"/>
                      <a:pt x="106" y="115"/>
                    </a:cubicBezTo>
                    <a:cubicBezTo>
                      <a:pt x="111" y="116"/>
                      <a:pt x="116" y="117"/>
                      <a:pt x="120" y="118"/>
                    </a:cubicBezTo>
                    <a:cubicBezTo>
                      <a:pt x="125" y="118"/>
                      <a:pt x="130" y="118"/>
                      <a:pt x="134" y="117"/>
                    </a:cubicBezTo>
                    <a:cubicBezTo>
                      <a:pt x="138" y="116"/>
                      <a:pt x="142" y="114"/>
                      <a:pt x="145" y="112"/>
                    </a:cubicBezTo>
                    <a:cubicBezTo>
                      <a:pt x="148" y="109"/>
                      <a:pt x="150" y="106"/>
                      <a:pt x="151" y="101"/>
                    </a:cubicBezTo>
                    <a:cubicBezTo>
                      <a:pt x="152" y="99"/>
                      <a:pt x="152" y="97"/>
                      <a:pt x="152" y="94"/>
                    </a:cubicBezTo>
                    <a:cubicBezTo>
                      <a:pt x="152" y="92"/>
                      <a:pt x="151" y="89"/>
                      <a:pt x="150" y="87"/>
                    </a:cubicBezTo>
                    <a:cubicBezTo>
                      <a:pt x="149" y="84"/>
                      <a:pt x="148" y="81"/>
                      <a:pt x="146" y="78"/>
                    </a:cubicBezTo>
                    <a:cubicBezTo>
                      <a:pt x="144" y="75"/>
                      <a:pt x="142" y="72"/>
                      <a:pt x="139" y="68"/>
                    </a:cubicBezTo>
                    <a:lnTo>
                      <a:pt x="99" y="5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7" name="Freeform 399"/>
              <p:cNvSpPr>
                <a:spLocks noEditPoints="1"/>
              </p:cNvSpPr>
              <p:nvPr/>
            </p:nvSpPr>
            <p:spPr bwMode="auto">
              <a:xfrm rot="20864417">
                <a:off x="6681293" y="4350649"/>
                <a:ext cx="124658" cy="100989"/>
              </a:xfrm>
              <a:custGeom>
                <a:avLst/>
                <a:gdLst/>
                <a:ahLst/>
                <a:cxnLst>
                  <a:cxn ang="0">
                    <a:pos x="81" y="5"/>
                  </a:cxn>
                  <a:cxn ang="0">
                    <a:pos x="89" y="10"/>
                  </a:cxn>
                  <a:cxn ang="0">
                    <a:pos x="90" y="18"/>
                  </a:cxn>
                  <a:cxn ang="0">
                    <a:pos x="72" y="91"/>
                  </a:cxn>
                  <a:cxn ang="0">
                    <a:pos x="86" y="92"/>
                  </a:cxn>
                  <a:cxn ang="0">
                    <a:pos x="98" y="89"/>
                  </a:cxn>
                  <a:cxn ang="0">
                    <a:pos x="107" y="81"/>
                  </a:cxn>
                  <a:cxn ang="0">
                    <a:pos x="114" y="66"/>
                  </a:cxn>
                  <a:cxn ang="0">
                    <a:pos x="116" y="51"/>
                  </a:cxn>
                  <a:cxn ang="0">
                    <a:pos x="116" y="38"/>
                  </a:cxn>
                  <a:cxn ang="0">
                    <a:pos x="116" y="30"/>
                  </a:cxn>
                  <a:cxn ang="0">
                    <a:pos x="116" y="24"/>
                  </a:cxn>
                  <a:cxn ang="0">
                    <a:pos x="117" y="22"/>
                  </a:cxn>
                  <a:cxn ang="0">
                    <a:pos x="119" y="21"/>
                  </a:cxn>
                  <a:cxn ang="0">
                    <a:pos x="122" y="21"/>
                  </a:cxn>
                  <a:cxn ang="0">
                    <a:pos x="128" y="23"/>
                  </a:cxn>
                  <a:cxn ang="0">
                    <a:pos x="133" y="24"/>
                  </a:cxn>
                  <a:cxn ang="0">
                    <a:pos x="136" y="25"/>
                  </a:cxn>
                  <a:cxn ang="0">
                    <a:pos x="138" y="27"/>
                  </a:cxn>
                  <a:cxn ang="0">
                    <a:pos x="140" y="29"/>
                  </a:cxn>
                  <a:cxn ang="0">
                    <a:pos x="141" y="34"/>
                  </a:cxn>
                  <a:cxn ang="0">
                    <a:pos x="142" y="45"/>
                  </a:cxn>
                  <a:cxn ang="0">
                    <a:pos x="141" y="59"/>
                  </a:cxn>
                  <a:cxn ang="0">
                    <a:pos x="138" y="76"/>
                  </a:cxn>
                  <a:cxn ang="0">
                    <a:pos x="127" y="103"/>
                  </a:cxn>
                  <a:cxn ang="0">
                    <a:pos x="110" y="120"/>
                  </a:cxn>
                  <a:cxn ang="0">
                    <a:pos x="86" y="126"/>
                  </a:cxn>
                  <a:cxn ang="0">
                    <a:pos x="56" y="123"/>
                  </a:cxn>
                  <a:cxn ang="0">
                    <a:pos x="29" y="112"/>
                  </a:cxn>
                  <a:cxn ang="0">
                    <a:pos x="10" y="94"/>
                  </a:cxn>
                  <a:cxn ang="0">
                    <a:pos x="1" y="71"/>
                  </a:cxn>
                  <a:cxn ang="0">
                    <a:pos x="3" y="45"/>
                  </a:cxn>
                  <a:cxn ang="0">
                    <a:pos x="14" y="20"/>
                  </a:cxn>
                  <a:cxn ang="0">
                    <a:pos x="31" y="6"/>
                  </a:cxn>
                  <a:cxn ang="0">
                    <a:pos x="52" y="1"/>
                  </a:cxn>
                  <a:cxn ang="0">
                    <a:pos x="76" y="3"/>
                  </a:cxn>
                  <a:cxn ang="0">
                    <a:pos x="81" y="5"/>
                  </a:cxn>
                  <a:cxn ang="0">
                    <a:pos x="63" y="35"/>
                  </a:cxn>
                  <a:cxn ang="0">
                    <a:pos x="39" y="35"/>
                  </a:cxn>
                  <a:cxn ang="0">
                    <a:pos x="27" y="52"/>
                  </a:cxn>
                  <a:cxn ang="0">
                    <a:pos x="26" y="63"/>
                  </a:cxn>
                  <a:cxn ang="0">
                    <a:pos x="31" y="73"/>
                  </a:cxn>
                  <a:cxn ang="0">
                    <a:pos x="39" y="80"/>
                  </a:cxn>
                  <a:cxn ang="0">
                    <a:pos x="50" y="85"/>
                  </a:cxn>
                  <a:cxn ang="0">
                    <a:pos x="63" y="35"/>
                  </a:cxn>
                </a:cxnLst>
                <a:rect l="0" t="0" r="r" b="b"/>
                <a:pathLst>
                  <a:path w="142" h="127">
                    <a:moveTo>
                      <a:pt x="81" y="5"/>
                    </a:moveTo>
                    <a:cubicBezTo>
                      <a:pt x="85" y="6"/>
                      <a:pt x="88" y="7"/>
                      <a:pt x="89" y="10"/>
                    </a:cubicBezTo>
                    <a:cubicBezTo>
                      <a:pt x="91" y="12"/>
                      <a:pt x="91" y="15"/>
                      <a:pt x="90" y="18"/>
                    </a:cubicBezTo>
                    <a:lnTo>
                      <a:pt x="72" y="91"/>
                    </a:lnTo>
                    <a:cubicBezTo>
                      <a:pt x="77" y="92"/>
                      <a:pt x="82" y="92"/>
                      <a:pt x="86" y="92"/>
                    </a:cubicBezTo>
                    <a:cubicBezTo>
                      <a:pt x="91" y="92"/>
                      <a:pt x="95" y="91"/>
                      <a:pt x="98" y="89"/>
                    </a:cubicBezTo>
                    <a:cubicBezTo>
                      <a:pt x="102" y="87"/>
                      <a:pt x="105" y="85"/>
                      <a:pt x="107" y="81"/>
                    </a:cubicBezTo>
                    <a:cubicBezTo>
                      <a:pt x="110" y="77"/>
                      <a:pt x="112" y="72"/>
                      <a:pt x="114" y="66"/>
                    </a:cubicBezTo>
                    <a:cubicBezTo>
                      <a:pt x="115" y="61"/>
                      <a:pt x="116" y="55"/>
                      <a:pt x="116" y="51"/>
                    </a:cubicBezTo>
                    <a:cubicBezTo>
                      <a:pt x="116" y="46"/>
                      <a:pt x="117" y="42"/>
                      <a:pt x="116" y="38"/>
                    </a:cubicBezTo>
                    <a:cubicBezTo>
                      <a:pt x="116" y="35"/>
                      <a:pt x="116" y="32"/>
                      <a:pt x="116" y="30"/>
                    </a:cubicBezTo>
                    <a:cubicBezTo>
                      <a:pt x="115" y="27"/>
                      <a:pt x="115" y="25"/>
                      <a:pt x="116" y="24"/>
                    </a:cubicBezTo>
                    <a:cubicBezTo>
                      <a:pt x="116" y="23"/>
                      <a:pt x="116" y="23"/>
                      <a:pt x="117" y="22"/>
                    </a:cubicBezTo>
                    <a:cubicBezTo>
                      <a:pt x="117" y="22"/>
                      <a:pt x="118" y="21"/>
                      <a:pt x="119" y="21"/>
                    </a:cubicBezTo>
                    <a:cubicBezTo>
                      <a:pt x="119" y="21"/>
                      <a:pt x="121" y="21"/>
                      <a:pt x="122" y="21"/>
                    </a:cubicBezTo>
                    <a:cubicBezTo>
                      <a:pt x="124" y="22"/>
                      <a:pt x="126" y="22"/>
                      <a:pt x="128" y="23"/>
                    </a:cubicBezTo>
                    <a:cubicBezTo>
                      <a:pt x="130" y="23"/>
                      <a:pt x="131" y="24"/>
                      <a:pt x="133" y="24"/>
                    </a:cubicBezTo>
                    <a:cubicBezTo>
                      <a:pt x="134" y="24"/>
                      <a:pt x="135" y="25"/>
                      <a:pt x="136" y="25"/>
                    </a:cubicBezTo>
                    <a:cubicBezTo>
                      <a:pt x="137" y="26"/>
                      <a:pt x="138" y="26"/>
                      <a:pt x="138" y="27"/>
                    </a:cubicBezTo>
                    <a:cubicBezTo>
                      <a:pt x="139" y="27"/>
                      <a:pt x="140" y="28"/>
                      <a:pt x="140" y="29"/>
                    </a:cubicBezTo>
                    <a:cubicBezTo>
                      <a:pt x="141" y="29"/>
                      <a:pt x="141" y="31"/>
                      <a:pt x="141" y="34"/>
                    </a:cubicBezTo>
                    <a:cubicBezTo>
                      <a:pt x="142" y="37"/>
                      <a:pt x="142" y="40"/>
                      <a:pt x="142" y="45"/>
                    </a:cubicBezTo>
                    <a:cubicBezTo>
                      <a:pt x="142" y="49"/>
                      <a:pt x="142" y="54"/>
                      <a:pt x="141" y="59"/>
                    </a:cubicBezTo>
                    <a:cubicBezTo>
                      <a:pt x="141" y="64"/>
                      <a:pt x="140" y="70"/>
                      <a:pt x="138" y="76"/>
                    </a:cubicBezTo>
                    <a:cubicBezTo>
                      <a:pt x="135" y="87"/>
                      <a:pt x="132" y="95"/>
                      <a:pt x="127" y="103"/>
                    </a:cubicBezTo>
                    <a:cubicBezTo>
                      <a:pt x="122" y="110"/>
                      <a:pt x="117" y="116"/>
                      <a:pt x="110" y="120"/>
                    </a:cubicBezTo>
                    <a:cubicBezTo>
                      <a:pt x="103" y="124"/>
                      <a:pt x="95" y="126"/>
                      <a:pt x="86" y="126"/>
                    </a:cubicBezTo>
                    <a:cubicBezTo>
                      <a:pt x="77" y="127"/>
                      <a:pt x="67" y="126"/>
                      <a:pt x="56" y="123"/>
                    </a:cubicBezTo>
                    <a:cubicBezTo>
                      <a:pt x="46" y="120"/>
                      <a:pt x="36" y="117"/>
                      <a:pt x="29" y="112"/>
                    </a:cubicBezTo>
                    <a:cubicBezTo>
                      <a:pt x="21" y="107"/>
                      <a:pt x="15" y="101"/>
                      <a:pt x="10" y="94"/>
                    </a:cubicBezTo>
                    <a:cubicBezTo>
                      <a:pt x="5" y="87"/>
                      <a:pt x="2" y="80"/>
                      <a:pt x="1" y="71"/>
                    </a:cubicBezTo>
                    <a:cubicBezTo>
                      <a:pt x="0" y="63"/>
                      <a:pt x="1" y="54"/>
                      <a:pt x="3" y="45"/>
                    </a:cubicBezTo>
                    <a:cubicBezTo>
                      <a:pt x="6" y="35"/>
                      <a:pt x="9" y="27"/>
                      <a:pt x="14" y="20"/>
                    </a:cubicBezTo>
                    <a:cubicBezTo>
                      <a:pt x="19" y="14"/>
                      <a:pt x="24" y="9"/>
                      <a:pt x="31" y="6"/>
                    </a:cubicBezTo>
                    <a:cubicBezTo>
                      <a:pt x="37" y="3"/>
                      <a:pt x="44" y="1"/>
                      <a:pt x="52" y="1"/>
                    </a:cubicBezTo>
                    <a:cubicBezTo>
                      <a:pt x="59" y="0"/>
                      <a:pt x="67" y="1"/>
                      <a:pt x="76" y="3"/>
                    </a:cubicBezTo>
                    <a:lnTo>
                      <a:pt x="81" y="5"/>
                    </a:lnTo>
                    <a:close/>
                    <a:moveTo>
                      <a:pt x="63" y="35"/>
                    </a:moveTo>
                    <a:cubicBezTo>
                      <a:pt x="54" y="32"/>
                      <a:pt x="46" y="32"/>
                      <a:pt x="39" y="35"/>
                    </a:cubicBezTo>
                    <a:cubicBezTo>
                      <a:pt x="33" y="38"/>
                      <a:pt x="29" y="43"/>
                      <a:pt x="27" y="52"/>
                    </a:cubicBezTo>
                    <a:cubicBezTo>
                      <a:pt x="25" y="56"/>
                      <a:pt x="25" y="60"/>
                      <a:pt x="26" y="63"/>
                    </a:cubicBezTo>
                    <a:cubicBezTo>
                      <a:pt x="27" y="67"/>
                      <a:pt x="28" y="70"/>
                      <a:pt x="31" y="73"/>
                    </a:cubicBezTo>
                    <a:cubicBezTo>
                      <a:pt x="33" y="76"/>
                      <a:pt x="36" y="78"/>
                      <a:pt x="39" y="80"/>
                    </a:cubicBezTo>
                    <a:cubicBezTo>
                      <a:pt x="42" y="82"/>
                      <a:pt x="46" y="84"/>
                      <a:pt x="50" y="85"/>
                    </a:cubicBezTo>
                    <a:lnTo>
                      <a:pt x="63" y="3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8" name="Freeform 400"/>
              <p:cNvSpPr>
                <a:spLocks/>
              </p:cNvSpPr>
              <p:nvPr/>
            </p:nvSpPr>
            <p:spPr bwMode="auto">
              <a:xfrm rot="20864417">
                <a:off x="6687095" y="4246977"/>
                <a:ext cx="115069" cy="91809"/>
              </a:xfrm>
              <a:custGeom>
                <a:avLst/>
                <a:gdLst/>
                <a:ahLst/>
                <a:cxnLst>
                  <a:cxn ang="0">
                    <a:pos x="33" y="3"/>
                  </a:cxn>
                  <a:cxn ang="0">
                    <a:pos x="41" y="5"/>
                  </a:cxn>
                  <a:cxn ang="0">
                    <a:pos x="46" y="7"/>
                  </a:cxn>
                  <a:cxn ang="0">
                    <a:pos x="48" y="9"/>
                  </a:cxn>
                  <a:cxn ang="0">
                    <a:pos x="48" y="12"/>
                  </a:cxn>
                  <a:cxn ang="0">
                    <a:pos x="47" y="14"/>
                  </a:cxn>
                  <a:cxn ang="0">
                    <a:pos x="45" y="17"/>
                  </a:cxn>
                  <a:cxn ang="0">
                    <a:pos x="43" y="20"/>
                  </a:cxn>
                  <a:cxn ang="0">
                    <a:pos x="42" y="24"/>
                  </a:cxn>
                  <a:cxn ang="0">
                    <a:pos x="41" y="30"/>
                  </a:cxn>
                  <a:cxn ang="0">
                    <a:pos x="43" y="37"/>
                  </a:cxn>
                  <a:cxn ang="0">
                    <a:pos x="48" y="45"/>
                  </a:cxn>
                  <a:cxn ang="0">
                    <a:pos x="56" y="54"/>
                  </a:cxn>
                  <a:cxn ang="0">
                    <a:pos x="131" y="73"/>
                  </a:cxn>
                  <a:cxn ang="0">
                    <a:pos x="133" y="75"/>
                  </a:cxn>
                  <a:cxn ang="0">
                    <a:pos x="134" y="78"/>
                  </a:cxn>
                  <a:cxn ang="0">
                    <a:pos x="133" y="83"/>
                  </a:cxn>
                  <a:cxn ang="0">
                    <a:pos x="132" y="91"/>
                  </a:cxn>
                  <a:cxn ang="0">
                    <a:pos x="129" y="100"/>
                  </a:cxn>
                  <a:cxn ang="0">
                    <a:pos x="127" y="104"/>
                  </a:cxn>
                  <a:cxn ang="0">
                    <a:pos x="125" y="107"/>
                  </a:cxn>
                  <a:cxn ang="0">
                    <a:pos x="122" y="107"/>
                  </a:cxn>
                  <a:cxn ang="0">
                    <a:pos x="3" y="77"/>
                  </a:cxn>
                  <a:cxn ang="0">
                    <a:pos x="1" y="75"/>
                  </a:cxn>
                  <a:cxn ang="0">
                    <a:pos x="0" y="73"/>
                  </a:cxn>
                  <a:cxn ang="0">
                    <a:pos x="0" y="68"/>
                  </a:cxn>
                  <a:cxn ang="0">
                    <a:pos x="1" y="61"/>
                  </a:cxn>
                  <a:cxn ang="0">
                    <a:pos x="3" y="54"/>
                  </a:cxn>
                  <a:cxn ang="0">
                    <a:pos x="5" y="50"/>
                  </a:cxn>
                  <a:cxn ang="0">
                    <a:pos x="8" y="48"/>
                  </a:cxn>
                  <a:cxn ang="0">
                    <a:pos x="10" y="48"/>
                  </a:cxn>
                  <a:cxn ang="0">
                    <a:pos x="25" y="52"/>
                  </a:cxn>
                  <a:cxn ang="0">
                    <a:pos x="16" y="40"/>
                  </a:cxn>
                  <a:cxn ang="0">
                    <a:pos x="11" y="31"/>
                  </a:cxn>
                  <a:cxn ang="0">
                    <a:pos x="10" y="22"/>
                  </a:cxn>
                  <a:cxn ang="0">
                    <a:pos x="11" y="14"/>
                  </a:cxn>
                  <a:cxn ang="0">
                    <a:pos x="12" y="11"/>
                  </a:cxn>
                  <a:cxn ang="0">
                    <a:pos x="13" y="7"/>
                  </a:cxn>
                  <a:cxn ang="0">
                    <a:pos x="15" y="3"/>
                  </a:cxn>
                  <a:cxn ang="0">
                    <a:pos x="17" y="1"/>
                  </a:cxn>
                  <a:cxn ang="0">
                    <a:pos x="19" y="1"/>
                  </a:cxn>
                  <a:cxn ang="0">
                    <a:pos x="21" y="1"/>
                  </a:cxn>
                  <a:cxn ang="0">
                    <a:pos x="26" y="1"/>
                  </a:cxn>
                  <a:cxn ang="0">
                    <a:pos x="33" y="3"/>
                  </a:cxn>
                  <a:cxn ang="0">
                    <a:pos x="33" y="3"/>
                  </a:cxn>
                </a:cxnLst>
                <a:rect l="0" t="0" r="r" b="b"/>
                <a:pathLst>
                  <a:path w="134" h="107">
                    <a:moveTo>
                      <a:pt x="33" y="3"/>
                    </a:moveTo>
                    <a:cubicBezTo>
                      <a:pt x="37" y="4"/>
                      <a:pt x="39" y="5"/>
                      <a:pt x="41" y="5"/>
                    </a:cubicBezTo>
                    <a:cubicBezTo>
                      <a:pt x="43" y="6"/>
                      <a:pt x="45" y="7"/>
                      <a:pt x="46" y="7"/>
                    </a:cubicBezTo>
                    <a:cubicBezTo>
                      <a:pt x="47" y="8"/>
                      <a:pt x="48" y="9"/>
                      <a:pt x="48" y="9"/>
                    </a:cubicBezTo>
                    <a:cubicBezTo>
                      <a:pt x="48" y="10"/>
                      <a:pt x="48" y="11"/>
                      <a:pt x="48" y="12"/>
                    </a:cubicBezTo>
                    <a:cubicBezTo>
                      <a:pt x="48" y="12"/>
                      <a:pt x="47" y="13"/>
                      <a:pt x="47" y="14"/>
                    </a:cubicBezTo>
                    <a:cubicBezTo>
                      <a:pt x="46" y="15"/>
                      <a:pt x="46" y="16"/>
                      <a:pt x="45" y="17"/>
                    </a:cubicBezTo>
                    <a:cubicBezTo>
                      <a:pt x="44" y="18"/>
                      <a:pt x="44" y="19"/>
                      <a:pt x="43" y="20"/>
                    </a:cubicBezTo>
                    <a:cubicBezTo>
                      <a:pt x="43" y="21"/>
                      <a:pt x="42" y="23"/>
                      <a:pt x="42" y="24"/>
                    </a:cubicBezTo>
                    <a:cubicBezTo>
                      <a:pt x="41" y="26"/>
                      <a:pt x="41" y="28"/>
                      <a:pt x="41" y="30"/>
                    </a:cubicBezTo>
                    <a:cubicBezTo>
                      <a:pt x="42" y="32"/>
                      <a:pt x="42" y="35"/>
                      <a:pt x="43" y="37"/>
                    </a:cubicBezTo>
                    <a:cubicBezTo>
                      <a:pt x="44" y="39"/>
                      <a:pt x="46" y="42"/>
                      <a:pt x="48" y="45"/>
                    </a:cubicBezTo>
                    <a:cubicBezTo>
                      <a:pt x="50" y="48"/>
                      <a:pt x="53" y="51"/>
                      <a:pt x="56" y="54"/>
                    </a:cubicBezTo>
                    <a:lnTo>
                      <a:pt x="131" y="73"/>
                    </a:lnTo>
                    <a:cubicBezTo>
                      <a:pt x="131" y="73"/>
                      <a:pt x="132" y="74"/>
                      <a:pt x="133" y="75"/>
                    </a:cubicBezTo>
                    <a:cubicBezTo>
                      <a:pt x="133" y="75"/>
                      <a:pt x="134" y="76"/>
                      <a:pt x="134" y="78"/>
                    </a:cubicBezTo>
                    <a:cubicBezTo>
                      <a:pt x="134" y="79"/>
                      <a:pt x="134" y="81"/>
                      <a:pt x="133" y="83"/>
                    </a:cubicBezTo>
                    <a:cubicBezTo>
                      <a:pt x="133" y="85"/>
                      <a:pt x="132" y="88"/>
                      <a:pt x="132" y="91"/>
                    </a:cubicBezTo>
                    <a:cubicBezTo>
                      <a:pt x="131" y="95"/>
                      <a:pt x="130" y="97"/>
                      <a:pt x="129" y="100"/>
                    </a:cubicBezTo>
                    <a:cubicBezTo>
                      <a:pt x="129" y="102"/>
                      <a:pt x="128" y="103"/>
                      <a:pt x="127" y="104"/>
                    </a:cubicBezTo>
                    <a:cubicBezTo>
                      <a:pt x="126" y="106"/>
                      <a:pt x="125" y="106"/>
                      <a:pt x="125" y="107"/>
                    </a:cubicBezTo>
                    <a:cubicBezTo>
                      <a:pt x="124" y="107"/>
                      <a:pt x="123" y="107"/>
                      <a:pt x="122" y="107"/>
                    </a:cubicBezTo>
                    <a:lnTo>
                      <a:pt x="3" y="77"/>
                    </a:lnTo>
                    <a:cubicBezTo>
                      <a:pt x="2" y="77"/>
                      <a:pt x="1" y="76"/>
                      <a:pt x="1" y="75"/>
                    </a:cubicBezTo>
                    <a:cubicBezTo>
                      <a:pt x="0" y="75"/>
                      <a:pt x="0" y="74"/>
                      <a:pt x="0" y="73"/>
                    </a:cubicBezTo>
                    <a:cubicBezTo>
                      <a:pt x="0" y="71"/>
                      <a:pt x="0" y="70"/>
                      <a:pt x="0" y="68"/>
                    </a:cubicBezTo>
                    <a:cubicBezTo>
                      <a:pt x="0" y="66"/>
                      <a:pt x="1" y="64"/>
                      <a:pt x="1" y="61"/>
                    </a:cubicBezTo>
                    <a:cubicBezTo>
                      <a:pt x="2" y="58"/>
                      <a:pt x="3" y="56"/>
                      <a:pt x="3" y="54"/>
                    </a:cubicBezTo>
                    <a:cubicBezTo>
                      <a:pt x="4" y="52"/>
                      <a:pt x="5" y="51"/>
                      <a:pt x="5" y="50"/>
                    </a:cubicBezTo>
                    <a:cubicBezTo>
                      <a:pt x="6" y="49"/>
                      <a:pt x="7" y="48"/>
                      <a:pt x="8" y="48"/>
                    </a:cubicBezTo>
                    <a:cubicBezTo>
                      <a:pt x="8" y="48"/>
                      <a:pt x="9" y="48"/>
                      <a:pt x="10" y="48"/>
                    </a:cubicBezTo>
                    <a:lnTo>
                      <a:pt x="25" y="52"/>
                    </a:lnTo>
                    <a:cubicBezTo>
                      <a:pt x="21" y="48"/>
                      <a:pt x="18" y="44"/>
                      <a:pt x="16" y="40"/>
                    </a:cubicBezTo>
                    <a:cubicBezTo>
                      <a:pt x="14" y="37"/>
                      <a:pt x="12" y="33"/>
                      <a:pt x="11" y="31"/>
                    </a:cubicBezTo>
                    <a:cubicBezTo>
                      <a:pt x="10" y="28"/>
                      <a:pt x="10" y="25"/>
                      <a:pt x="10" y="22"/>
                    </a:cubicBezTo>
                    <a:cubicBezTo>
                      <a:pt x="10" y="20"/>
                      <a:pt x="10" y="17"/>
                      <a:pt x="11" y="14"/>
                    </a:cubicBezTo>
                    <a:cubicBezTo>
                      <a:pt x="11" y="13"/>
                      <a:pt x="11" y="12"/>
                      <a:pt x="12" y="11"/>
                    </a:cubicBezTo>
                    <a:cubicBezTo>
                      <a:pt x="12" y="9"/>
                      <a:pt x="13" y="8"/>
                      <a:pt x="13" y="7"/>
                    </a:cubicBezTo>
                    <a:cubicBezTo>
                      <a:pt x="14" y="5"/>
                      <a:pt x="15" y="4"/>
                      <a:pt x="15" y="3"/>
                    </a:cubicBezTo>
                    <a:cubicBezTo>
                      <a:pt x="16" y="2"/>
                      <a:pt x="17" y="2"/>
                      <a:pt x="17" y="1"/>
                    </a:cubicBezTo>
                    <a:cubicBezTo>
                      <a:pt x="18" y="1"/>
                      <a:pt x="18" y="1"/>
                      <a:pt x="19" y="1"/>
                    </a:cubicBezTo>
                    <a:cubicBezTo>
                      <a:pt x="20" y="1"/>
                      <a:pt x="20" y="0"/>
                      <a:pt x="21" y="1"/>
                    </a:cubicBezTo>
                    <a:cubicBezTo>
                      <a:pt x="22" y="1"/>
                      <a:pt x="24" y="1"/>
                      <a:pt x="26" y="1"/>
                    </a:cubicBezTo>
                    <a:cubicBezTo>
                      <a:pt x="28" y="2"/>
                      <a:pt x="30" y="2"/>
                      <a:pt x="33" y="3"/>
                    </a:cubicBezTo>
                    <a:lnTo>
                      <a:pt x="33" y="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69" name="Freeform 401"/>
              <p:cNvSpPr>
                <a:spLocks/>
              </p:cNvSpPr>
              <p:nvPr/>
            </p:nvSpPr>
            <p:spPr bwMode="auto">
              <a:xfrm rot="20864417">
                <a:off x="6675671" y="4010442"/>
                <a:ext cx="163013" cy="183616"/>
              </a:xfrm>
              <a:custGeom>
                <a:avLst/>
                <a:gdLst/>
                <a:ahLst/>
                <a:cxnLst>
                  <a:cxn ang="0">
                    <a:pos x="173" y="24"/>
                  </a:cxn>
                  <a:cxn ang="0">
                    <a:pos x="173" y="32"/>
                  </a:cxn>
                  <a:cxn ang="0">
                    <a:pos x="169" y="48"/>
                  </a:cxn>
                  <a:cxn ang="0">
                    <a:pos x="164" y="56"/>
                  </a:cxn>
                  <a:cxn ang="0">
                    <a:pos x="91" y="38"/>
                  </a:cxn>
                  <a:cxn ang="0">
                    <a:pos x="71" y="37"/>
                  </a:cxn>
                  <a:cxn ang="0">
                    <a:pos x="60" y="50"/>
                  </a:cxn>
                  <a:cxn ang="0">
                    <a:pos x="71" y="80"/>
                  </a:cxn>
                  <a:cxn ang="0">
                    <a:pos x="153" y="102"/>
                  </a:cxn>
                  <a:cxn ang="0">
                    <a:pos x="153" y="110"/>
                  </a:cxn>
                  <a:cxn ang="0">
                    <a:pos x="149" y="126"/>
                  </a:cxn>
                  <a:cxn ang="0">
                    <a:pos x="145" y="133"/>
                  </a:cxn>
                  <a:cxn ang="0">
                    <a:pos x="71" y="116"/>
                  </a:cxn>
                  <a:cxn ang="0">
                    <a:pos x="51" y="115"/>
                  </a:cxn>
                  <a:cxn ang="0">
                    <a:pos x="40" y="128"/>
                  </a:cxn>
                  <a:cxn ang="0">
                    <a:pos x="52" y="158"/>
                  </a:cxn>
                  <a:cxn ang="0">
                    <a:pos x="133" y="179"/>
                  </a:cxn>
                  <a:cxn ang="0">
                    <a:pos x="134" y="188"/>
                  </a:cxn>
                  <a:cxn ang="0">
                    <a:pos x="130" y="204"/>
                  </a:cxn>
                  <a:cxn ang="0">
                    <a:pos x="125" y="211"/>
                  </a:cxn>
                  <a:cxn ang="0">
                    <a:pos x="3" y="182"/>
                  </a:cxn>
                  <a:cxn ang="0">
                    <a:pos x="0" y="177"/>
                  </a:cxn>
                  <a:cxn ang="0">
                    <a:pos x="2" y="166"/>
                  </a:cxn>
                  <a:cxn ang="0">
                    <a:pos x="6" y="155"/>
                  </a:cxn>
                  <a:cxn ang="0">
                    <a:pos x="11" y="153"/>
                  </a:cxn>
                  <a:cxn ang="0">
                    <a:pos x="13" y="133"/>
                  </a:cxn>
                  <a:cxn ang="0">
                    <a:pos x="18" y="98"/>
                  </a:cxn>
                  <a:cxn ang="0">
                    <a:pos x="34" y="82"/>
                  </a:cxn>
                  <a:cxn ang="0">
                    <a:pos x="37" y="66"/>
                  </a:cxn>
                  <a:cxn ang="0">
                    <a:pos x="32" y="43"/>
                  </a:cxn>
                  <a:cxn ang="0">
                    <a:pos x="42" y="13"/>
                  </a:cxn>
                  <a:cxn ang="0">
                    <a:pos x="74" y="0"/>
                  </a:cxn>
                  <a:cxn ang="0">
                    <a:pos x="170" y="22"/>
                  </a:cxn>
                </a:cxnLst>
                <a:rect l="0" t="0" r="r" b="b"/>
                <a:pathLst>
                  <a:path w="174" h="212">
                    <a:moveTo>
                      <a:pt x="170" y="22"/>
                    </a:moveTo>
                    <a:cubicBezTo>
                      <a:pt x="171" y="22"/>
                      <a:pt x="172" y="23"/>
                      <a:pt x="173" y="24"/>
                    </a:cubicBezTo>
                    <a:cubicBezTo>
                      <a:pt x="173" y="24"/>
                      <a:pt x="173" y="25"/>
                      <a:pt x="174" y="27"/>
                    </a:cubicBezTo>
                    <a:cubicBezTo>
                      <a:pt x="174" y="28"/>
                      <a:pt x="174" y="30"/>
                      <a:pt x="173" y="32"/>
                    </a:cubicBezTo>
                    <a:cubicBezTo>
                      <a:pt x="173" y="34"/>
                      <a:pt x="172" y="37"/>
                      <a:pt x="172" y="40"/>
                    </a:cubicBezTo>
                    <a:cubicBezTo>
                      <a:pt x="171" y="44"/>
                      <a:pt x="170" y="46"/>
                      <a:pt x="169" y="48"/>
                    </a:cubicBezTo>
                    <a:cubicBezTo>
                      <a:pt x="168" y="50"/>
                      <a:pt x="168" y="52"/>
                      <a:pt x="167" y="53"/>
                    </a:cubicBezTo>
                    <a:cubicBezTo>
                      <a:pt x="166" y="54"/>
                      <a:pt x="165" y="55"/>
                      <a:pt x="164" y="56"/>
                    </a:cubicBezTo>
                    <a:cubicBezTo>
                      <a:pt x="164" y="56"/>
                      <a:pt x="163" y="56"/>
                      <a:pt x="162" y="56"/>
                    </a:cubicBezTo>
                    <a:lnTo>
                      <a:pt x="91" y="38"/>
                    </a:lnTo>
                    <a:cubicBezTo>
                      <a:pt x="87" y="37"/>
                      <a:pt x="84" y="36"/>
                      <a:pt x="80" y="36"/>
                    </a:cubicBezTo>
                    <a:cubicBezTo>
                      <a:pt x="77" y="36"/>
                      <a:pt x="73" y="36"/>
                      <a:pt x="71" y="37"/>
                    </a:cubicBezTo>
                    <a:cubicBezTo>
                      <a:pt x="68" y="38"/>
                      <a:pt x="66" y="40"/>
                      <a:pt x="64" y="42"/>
                    </a:cubicBezTo>
                    <a:cubicBezTo>
                      <a:pt x="62" y="44"/>
                      <a:pt x="60" y="47"/>
                      <a:pt x="60" y="50"/>
                    </a:cubicBezTo>
                    <a:cubicBezTo>
                      <a:pt x="59" y="54"/>
                      <a:pt x="59" y="58"/>
                      <a:pt x="61" y="63"/>
                    </a:cubicBezTo>
                    <a:cubicBezTo>
                      <a:pt x="63" y="68"/>
                      <a:pt x="67" y="74"/>
                      <a:pt x="71" y="80"/>
                    </a:cubicBezTo>
                    <a:lnTo>
                      <a:pt x="151" y="100"/>
                    </a:lnTo>
                    <a:cubicBezTo>
                      <a:pt x="152" y="100"/>
                      <a:pt x="152" y="101"/>
                      <a:pt x="153" y="102"/>
                    </a:cubicBezTo>
                    <a:cubicBezTo>
                      <a:pt x="153" y="102"/>
                      <a:pt x="154" y="103"/>
                      <a:pt x="154" y="105"/>
                    </a:cubicBezTo>
                    <a:cubicBezTo>
                      <a:pt x="154" y="106"/>
                      <a:pt x="154" y="108"/>
                      <a:pt x="153" y="110"/>
                    </a:cubicBezTo>
                    <a:cubicBezTo>
                      <a:pt x="153" y="112"/>
                      <a:pt x="153" y="115"/>
                      <a:pt x="152" y="118"/>
                    </a:cubicBezTo>
                    <a:cubicBezTo>
                      <a:pt x="151" y="122"/>
                      <a:pt x="150" y="124"/>
                      <a:pt x="149" y="126"/>
                    </a:cubicBezTo>
                    <a:cubicBezTo>
                      <a:pt x="149" y="128"/>
                      <a:pt x="148" y="130"/>
                      <a:pt x="147" y="131"/>
                    </a:cubicBezTo>
                    <a:cubicBezTo>
                      <a:pt x="146" y="132"/>
                      <a:pt x="146" y="133"/>
                      <a:pt x="145" y="133"/>
                    </a:cubicBezTo>
                    <a:cubicBezTo>
                      <a:pt x="144" y="134"/>
                      <a:pt x="143" y="134"/>
                      <a:pt x="142" y="134"/>
                    </a:cubicBezTo>
                    <a:lnTo>
                      <a:pt x="71" y="116"/>
                    </a:lnTo>
                    <a:cubicBezTo>
                      <a:pt x="67" y="115"/>
                      <a:pt x="64" y="114"/>
                      <a:pt x="60" y="114"/>
                    </a:cubicBezTo>
                    <a:cubicBezTo>
                      <a:pt x="57" y="114"/>
                      <a:pt x="54" y="114"/>
                      <a:pt x="51" y="115"/>
                    </a:cubicBezTo>
                    <a:cubicBezTo>
                      <a:pt x="48" y="116"/>
                      <a:pt x="46" y="118"/>
                      <a:pt x="44" y="120"/>
                    </a:cubicBezTo>
                    <a:cubicBezTo>
                      <a:pt x="42" y="122"/>
                      <a:pt x="41" y="125"/>
                      <a:pt x="40" y="128"/>
                    </a:cubicBezTo>
                    <a:cubicBezTo>
                      <a:pt x="39" y="132"/>
                      <a:pt x="39" y="136"/>
                      <a:pt x="41" y="141"/>
                    </a:cubicBezTo>
                    <a:cubicBezTo>
                      <a:pt x="44" y="146"/>
                      <a:pt x="47" y="152"/>
                      <a:pt x="52" y="158"/>
                    </a:cubicBezTo>
                    <a:lnTo>
                      <a:pt x="131" y="178"/>
                    </a:lnTo>
                    <a:cubicBezTo>
                      <a:pt x="132" y="178"/>
                      <a:pt x="133" y="179"/>
                      <a:pt x="133" y="179"/>
                    </a:cubicBezTo>
                    <a:cubicBezTo>
                      <a:pt x="134" y="180"/>
                      <a:pt x="134" y="181"/>
                      <a:pt x="134" y="183"/>
                    </a:cubicBezTo>
                    <a:cubicBezTo>
                      <a:pt x="134" y="184"/>
                      <a:pt x="134" y="186"/>
                      <a:pt x="134" y="188"/>
                    </a:cubicBezTo>
                    <a:cubicBezTo>
                      <a:pt x="133" y="190"/>
                      <a:pt x="133" y="193"/>
                      <a:pt x="132" y="196"/>
                    </a:cubicBezTo>
                    <a:cubicBezTo>
                      <a:pt x="131" y="200"/>
                      <a:pt x="130" y="202"/>
                      <a:pt x="130" y="204"/>
                    </a:cubicBezTo>
                    <a:cubicBezTo>
                      <a:pt x="129" y="206"/>
                      <a:pt x="128" y="208"/>
                      <a:pt x="127" y="209"/>
                    </a:cubicBezTo>
                    <a:cubicBezTo>
                      <a:pt x="127" y="210"/>
                      <a:pt x="126" y="211"/>
                      <a:pt x="125" y="211"/>
                    </a:cubicBezTo>
                    <a:cubicBezTo>
                      <a:pt x="124" y="212"/>
                      <a:pt x="123" y="212"/>
                      <a:pt x="122" y="212"/>
                    </a:cubicBezTo>
                    <a:lnTo>
                      <a:pt x="3" y="182"/>
                    </a:lnTo>
                    <a:cubicBezTo>
                      <a:pt x="2" y="181"/>
                      <a:pt x="2" y="181"/>
                      <a:pt x="1" y="180"/>
                    </a:cubicBezTo>
                    <a:cubicBezTo>
                      <a:pt x="1" y="180"/>
                      <a:pt x="0" y="179"/>
                      <a:pt x="0" y="177"/>
                    </a:cubicBezTo>
                    <a:cubicBezTo>
                      <a:pt x="0" y="176"/>
                      <a:pt x="0" y="175"/>
                      <a:pt x="0" y="173"/>
                    </a:cubicBezTo>
                    <a:cubicBezTo>
                      <a:pt x="0" y="171"/>
                      <a:pt x="1" y="168"/>
                      <a:pt x="2" y="166"/>
                    </a:cubicBezTo>
                    <a:cubicBezTo>
                      <a:pt x="2" y="163"/>
                      <a:pt x="3" y="161"/>
                      <a:pt x="4" y="159"/>
                    </a:cubicBezTo>
                    <a:cubicBezTo>
                      <a:pt x="4" y="157"/>
                      <a:pt x="5" y="156"/>
                      <a:pt x="6" y="155"/>
                    </a:cubicBezTo>
                    <a:cubicBezTo>
                      <a:pt x="6" y="154"/>
                      <a:pt x="7" y="153"/>
                      <a:pt x="8" y="153"/>
                    </a:cubicBezTo>
                    <a:cubicBezTo>
                      <a:pt x="9" y="153"/>
                      <a:pt x="10" y="153"/>
                      <a:pt x="11" y="153"/>
                    </a:cubicBezTo>
                    <a:lnTo>
                      <a:pt x="24" y="156"/>
                    </a:lnTo>
                    <a:cubicBezTo>
                      <a:pt x="19" y="148"/>
                      <a:pt x="15" y="140"/>
                      <a:pt x="13" y="133"/>
                    </a:cubicBezTo>
                    <a:cubicBezTo>
                      <a:pt x="11" y="125"/>
                      <a:pt x="11" y="118"/>
                      <a:pt x="13" y="111"/>
                    </a:cubicBezTo>
                    <a:cubicBezTo>
                      <a:pt x="14" y="106"/>
                      <a:pt x="16" y="101"/>
                      <a:pt x="18" y="98"/>
                    </a:cubicBezTo>
                    <a:cubicBezTo>
                      <a:pt x="20" y="94"/>
                      <a:pt x="22" y="91"/>
                      <a:pt x="25" y="88"/>
                    </a:cubicBezTo>
                    <a:cubicBezTo>
                      <a:pt x="28" y="86"/>
                      <a:pt x="31" y="84"/>
                      <a:pt x="34" y="82"/>
                    </a:cubicBezTo>
                    <a:cubicBezTo>
                      <a:pt x="37" y="81"/>
                      <a:pt x="41" y="80"/>
                      <a:pt x="44" y="79"/>
                    </a:cubicBezTo>
                    <a:cubicBezTo>
                      <a:pt x="41" y="74"/>
                      <a:pt x="39" y="70"/>
                      <a:pt x="37" y="66"/>
                    </a:cubicBezTo>
                    <a:cubicBezTo>
                      <a:pt x="35" y="62"/>
                      <a:pt x="34" y="58"/>
                      <a:pt x="33" y="54"/>
                    </a:cubicBezTo>
                    <a:cubicBezTo>
                      <a:pt x="32" y="50"/>
                      <a:pt x="32" y="47"/>
                      <a:pt x="32" y="43"/>
                    </a:cubicBezTo>
                    <a:cubicBezTo>
                      <a:pt x="32" y="39"/>
                      <a:pt x="32" y="36"/>
                      <a:pt x="33" y="33"/>
                    </a:cubicBezTo>
                    <a:cubicBezTo>
                      <a:pt x="35" y="25"/>
                      <a:pt x="38" y="18"/>
                      <a:pt x="42" y="13"/>
                    </a:cubicBezTo>
                    <a:cubicBezTo>
                      <a:pt x="46" y="9"/>
                      <a:pt x="51" y="5"/>
                      <a:pt x="56" y="3"/>
                    </a:cubicBezTo>
                    <a:cubicBezTo>
                      <a:pt x="62" y="1"/>
                      <a:pt x="68" y="0"/>
                      <a:pt x="74" y="0"/>
                    </a:cubicBezTo>
                    <a:cubicBezTo>
                      <a:pt x="81" y="0"/>
                      <a:pt x="87" y="1"/>
                      <a:pt x="94" y="3"/>
                    </a:cubicBezTo>
                    <a:lnTo>
                      <a:pt x="170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0" name="Freeform 402"/>
              <p:cNvSpPr>
                <a:spLocks noEditPoints="1"/>
              </p:cNvSpPr>
              <p:nvPr/>
            </p:nvSpPr>
            <p:spPr bwMode="auto">
              <a:xfrm rot="20864417">
                <a:off x="6700699" y="3882226"/>
                <a:ext cx="163013" cy="128532"/>
              </a:xfrm>
              <a:custGeom>
                <a:avLst/>
                <a:gdLst/>
                <a:ahLst/>
                <a:cxnLst>
                  <a:cxn ang="0">
                    <a:pos x="43" y="5"/>
                  </a:cxn>
                  <a:cxn ang="0">
                    <a:pos x="42" y="24"/>
                  </a:cxn>
                  <a:cxn ang="0">
                    <a:pos x="59" y="22"/>
                  </a:cxn>
                  <a:cxn ang="0">
                    <a:pos x="88" y="44"/>
                  </a:cxn>
                  <a:cxn ang="0">
                    <a:pos x="90" y="83"/>
                  </a:cxn>
                  <a:cxn ang="0">
                    <a:pos x="80" y="100"/>
                  </a:cxn>
                  <a:cxn ang="0">
                    <a:pos x="89" y="107"/>
                  </a:cxn>
                  <a:cxn ang="0">
                    <a:pos x="101" y="96"/>
                  </a:cxn>
                  <a:cxn ang="0">
                    <a:pos x="117" y="50"/>
                  </a:cxn>
                  <a:cxn ang="0">
                    <a:pos x="140" y="33"/>
                  </a:cxn>
                  <a:cxn ang="0">
                    <a:pos x="171" y="42"/>
                  </a:cxn>
                  <a:cxn ang="0">
                    <a:pos x="186" y="79"/>
                  </a:cxn>
                  <a:cxn ang="0">
                    <a:pos x="173" y="132"/>
                  </a:cxn>
                  <a:cxn ang="0">
                    <a:pos x="149" y="156"/>
                  </a:cxn>
                  <a:cxn ang="0">
                    <a:pos x="127" y="152"/>
                  </a:cxn>
                  <a:cxn ang="0">
                    <a:pos x="115" y="140"/>
                  </a:cxn>
                  <a:cxn ang="0">
                    <a:pos x="100" y="137"/>
                  </a:cxn>
                  <a:cxn ang="0">
                    <a:pos x="74" y="130"/>
                  </a:cxn>
                  <a:cxn ang="0">
                    <a:pos x="51" y="123"/>
                  </a:cxn>
                  <a:cxn ang="0">
                    <a:pos x="17" y="113"/>
                  </a:cxn>
                  <a:cxn ang="0">
                    <a:pos x="1" y="81"/>
                  </a:cxn>
                  <a:cxn ang="0">
                    <a:pos x="6" y="50"/>
                  </a:cxn>
                  <a:cxn ang="0">
                    <a:pos x="20" y="3"/>
                  </a:cxn>
                  <a:cxn ang="0">
                    <a:pos x="34" y="1"/>
                  </a:cxn>
                  <a:cxn ang="0">
                    <a:pos x="51" y="52"/>
                  </a:cxn>
                  <a:cxn ang="0">
                    <a:pos x="26" y="67"/>
                  </a:cxn>
                  <a:cxn ang="0">
                    <a:pos x="28" y="83"/>
                  </a:cxn>
                  <a:cxn ang="0">
                    <a:pos x="42" y="92"/>
                  </a:cxn>
                  <a:cxn ang="0">
                    <a:pos x="67" y="77"/>
                  </a:cxn>
                  <a:cxn ang="0">
                    <a:pos x="64" y="60"/>
                  </a:cxn>
                  <a:cxn ang="0">
                    <a:pos x="51" y="52"/>
                  </a:cxn>
                  <a:cxn ang="0">
                    <a:pos x="149" y="68"/>
                  </a:cxn>
                  <a:cxn ang="0">
                    <a:pos x="131" y="83"/>
                  </a:cxn>
                  <a:cxn ang="0">
                    <a:pos x="128" y="113"/>
                  </a:cxn>
                  <a:cxn ang="0">
                    <a:pos x="135" y="120"/>
                  </a:cxn>
                  <a:cxn ang="0">
                    <a:pos x="151" y="118"/>
                  </a:cxn>
                  <a:cxn ang="0">
                    <a:pos x="161" y="86"/>
                  </a:cxn>
                  <a:cxn ang="0">
                    <a:pos x="155" y="71"/>
                  </a:cxn>
                  <a:cxn ang="0">
                    <a:pos x="149" y="68"/>
                  </a:cxn>
                </a:cxnLst>
                <a:rect l="0" t="0" r="r" b="b"/>
                <a:pathLst>
                  <a:path w="186" h="157">
                    <a:moveTo>
                      <a:pt x="34" y="1"/>
                    </a:moveTo>
                    <a:cubicBezTo>
                      <a:pt x="38" y="2"/>
                      <a:pt x="41" y="4"/>
                      <a:pt x="43" y="5"/>
                    </a:cubicBezTo>
                    <a:cubicBezTo>
                      <a:pt x="45" y="7"/>
                      <a:pt x="46" y="8"/>
                      <a:pt x="45" y="10"/>
                    </a:cubicBezTo>
                    <a:lnTo>
                      <a:pt x="42" y="24"/>
                    </a:lnTo>
                    <a:cubicBezTo>
                      <a:pt x="45" y="22"/>
                      <a:pt x="47" y="21"/>
                      <a:pt x="50" y="21"/>
                    </a:cubicBezTo>
                    <a:cubicBezTo>
                      <a:pt x="53" y="21"/>
                      <a:pt x="56" y="21"/>
                      <a:pt x="59" y="22"/>
                    </a:cubicBezTo>
                    <a:cubicBezTo>
                      <a:pt x="66" y="24"/>
                      <a:pt x="72" y="27"/>
                      <a:pt x="77" y="30"/>
                    </a:cubicBezTo>
                    <a:cubicBezTo>
                      <a:pt x="81" y="34"/>
                      <a:pt x="85" y="39"/>
                      <a:pt x="88" y="44"/>
                    </a:cubicBezTo>
                    <a:cubicBezTo>
                      <a:pt x="90" y="49"/>
                      <a:pt x="92" y="55"/>
                      <a:pt x="92" y="62"/>
                    </a:cubicBezTo>
                    <a:cubicBezTo>
                      <a:pt x="93" y="68"/>
                      <a:pt x="92" y="75"/>
                      <a:pt x="90" y="83"/>
                    </a:cubicBezTo>
                    <a:cubicBezTo>
                      <a:pt x="89" y="86"/>
                      <a:pt x="88" y="90"/>
                      <a:pt x="86" y="93"/>
                    </a:cubicBezTo>
                    <a:cubicBezTo>
                      <a:pt x="84" y="96"/>
                      <a:pt x="82" y="99"/>
                      <a:pt x="80" y="100"/>
                    </a:cubicBezTo>
                    <a:cubicBezTo>
                      <a:pt x="81" y="102"/>
                      <a:pt x="82" y="103"/>
                      <a:pt x="84" y="104"/>
                    </a:cubicBezTo>
                    <a:cubicBezTo>
                      <a:pt x="85" y="106"/>
                      <a:pt x="87" y="106"/>
                      <a:pt x="89" y="107"/>
                    </a:cubicBezTo>
                    <a:cubicBezTo>
                      <a:pt x="91" y="108"/>
                      <a:pt x="94" y="107"/>
                      <a:pt x="96" y="105"/>
                    </a:cubicBezTo>
                    <a:cubicBezTo>
                      <a:pt x="98" y="103"/>
                      <a:pt x="100" y="100"/>
                      <a:pt x="101" y="96"/>
                    </a:cubicBezTo>
                    <a:lnTo>
                      <a:pt x="110" y="68"/>
                    </a:lnTo>
                    <a:cubicBezTo>
                      <a:pt x="112" y="61"/>
                      <a:pt x="114" y="55"/>
                      <a:pt x="117" y="50"/>
                    </a:cubicBezTo>
                    <a:cubicBezTo>
                      <a:pt x="120" y="45"/>
                      <a:pt x="124" y="41"/>
                      <a:pt x="127" y="39"/>
                    </a:cubicBezTo>
                    <a:cubicBezTo>
                      <a:pt x="131" y="36"/>
                      <a:pt x="136" y="34"/>
                      <a:pt x="140" y="33"/>
                    </a:cubicBezTo>
                    <a:cubicBezTo>
                      <a:pt x="145" y="32"/>
                      <a:pt x="150" y="32"/>
                      <a:pt x="155" y="34"/>
                    </a:cubicBezTo>
                    <a:cubicBezTo>
                      <a:pt x="161" y="35"/>
                      <a:pt x="166" y="38"/>
                      <a:pt x="171" y="42"/>
                    </a:cubicBezTo>
                    <a:cubicBezTo>
                      <a:pt x="176" y="46"/>
                      <a:pt x="179" y="51"/>
                      <a:pt x="182" y="57"/>
                    </a:cubicBezTo>
                    <a:cubicBezTo>
                      <a:pt x="184" y="63"/>
                      <a:pt x="186" y="70"/>
                      <a:pt x="186" y="79"/>
                    </a:cubicBezTo>
                    <a:cubicBezTo>
                      <a:pt x="186" y="87"/>
                      <a:pt x="185" y="96"/>
                      <a:pt x="182" y="107"/>
                    </a:cubicBezTo>
                    <a:cubicBezTo>
                      <a:pt x="180" y="117"/>
                      <a:pt x="177" y="125"/>
                      <a:pt x="173" y="132"/>
                    </a:cubicBezTo>
                    <a:cubicBezTo>
                      <a:pt x="170" y="139"/>
                      <a:pt x="166" y="144"/>
                      <a:pt x="162" y="148"/>
                    </a:cubicBezTo>
                    <a:cubicBezTo>
                      <a:pt x="158" y="152"/>
                      <a:pt x="154" y="154"/>
                      <a:pt x="149" y="156"/>
                    </a:cubicBezTo>
                    <a:cubicBezTo>
                      <a:pt x="145" y="157"/>
                      <a:pt x="140" y="157"/>
                      <a:pt x="135" y="155"/>
                    </a:cubicBezTo>
                    <a:cubicBezTo>
                      <a:pt x="133" y="155"/>
                      <a:pt x="130" y="154"/>
                      <a:pt x="127" y="152"/>
                    </a:cubicBezTo>
                    <a:cubicBezTo>
                      <a:pt x="125" y="151"/>
                      <a:pt x="123" y="149"/>
                      <a:pt x="121" y="147"/>
                    </a:cubicBezTo>
                    <a:cubicBezTo>
                      <a:pt x="118" y="145"/>
                      <a:pt x="117" y="142"/>
                      <a:pt x="115" y="140"/>
                    </a:cubicBezTo>
                    <a:cubicBezTo>
                      <a:pt x="113" y="137"/>
                      <a:pt x="112" y="134"/>
                      <a:pt x="110" y="131"/>
                    </a:cubicBezTo>
                    <a:cubicBezTo>
                      <a:pt x="107" y="134"/>
                      <a:pt x="104" y="136"/>
                      <a:pt x="100" y="137"/>
                    </a:cubicBezTo>
                    <a:cubicBezTo>
                      <a:pt x="96" y="139"/>
                      <a:pt x="92" y="139"/>
                      <a:pt x="87" y="138"/>
                    </a:cubicBezTo>
                    <a:cubicBezTo>
                      <a:pt x="82" y="136"/>
                      <a:pt x="78" y="134"/>
                      <a:pt x="74" y="130"/>
                    </a:cubicBezTo>
                    <a:cubicBezTo>
                      <a:pt x="70" y="127"/>
                      <a:pt x="67" y="123"/>
                      <a:pt x="65" y="118"/>
                    </a:cubicBezTo>
                    <a:cubicBezTo>
                      <a:pt x="61" y="120"/>
                      <a:pt x="56" y="122"/>
                      <a:pt x="51" y="123"/>
                    </a:cubicBezTo>
                    <a:cubicBezTo>
                      <a:pt x="47" y="124"/>
                      <a:pt x="41" y="123"/>
                      <a:pt x="34" y="121"/>
                    </a:cubicBezTo>
                    <a:cubicBezTo>
                      <a:pt x="28" y="120"/>
                      <a:pt x="22" y="117"/>
                      <a:pt x="17" y="113"/>
                    </a:cubicBezTo>
                    <a:cubicBezTo>
                      <a:pt x="12" y="109"/>
                      <a:pt x="8" y="105"/>
                      <a:pt x="5" y="99"/>
                    </a:cubicBezTo>
                    <a:cubicBezTo>
                      <a:pt x="3" y="94"/>
                      <a:pt x="1" y="88"/>
                      <a:pt x="1" y="81"/>
                    </a:cubicBezTo>
                    <a:cubicBezTo>
                      <a:pt x="0" y="75"/>
                      <a:pt x="1" y="68"/>
                      <a:pt x="3" y="61"/>
                    </a:cubicBezTo>
                    <a:cubicBezTo>
                      <a:pt x="4" y="57"/>
                      <a:pt x="5" y="53"/>
                      <a:pt x="6" y="50"/>
                    </a:cubicBezTo>
                    <a:cubicBezTo>
                      <a:pt x="8" y="47"/>
                      <a:pt x="9" y="44"/>
                      <a:pt x="10" y="41"/>
                    </a:cubicBezTo>
                    <a:lnTo>
                      <a:pt x="20" y="3"/>
                    </a:lnTo>
                    <a:cubicBezTo>
                      <a:pt x="20" y="2"/>
                      <a:pt x="22" y="1"/>
                      <a:pt x="24" y="0"/>
                    </a:cubicBezTo>
                    <a:cubicBezTo>
                      <a:pt x="26" y="0"/>
                      <a:pt x="30" y="0"/>
                      <a:pt x="34" y="1"/>
                    </a:cubicBezTo>
                    <a:lnTo>
                      <a:pt x="34" y="1"/>
                    </a:lnTo>
                    <a:close/>
                    <a:moveTo>
                      <a:pt x="51" y="52"/>
                    </a:moveTo>
                    <a:cubicBezTo>
                      <a:pt x="45" y="50"/>
                      <a:pt x="40" y="51"/>
                      <a:pt x="35" y="53"/>
                    </a:cubicBezTo>
                    <a:cubicBezTo>
                      <a:pt x="31" y="56"/>
                      <a:pt x="28" y="60"/>
                      <a:pt x="26" y="67"/>
                    </a:cubicBezTo>
                    <a:cubicBezTo>
                      <a:pt x="25" y="70"/>
                      <a:pt x="25" y="73"/>
                      <a:pt x="25" y="76"/>
                    </a:cubicBezTo>
                    <a:cubicBezTo>
                      <a:pt x="26" y="79"/>
                      <a:pt x="27" y="81"/>
                      <a:pt x="28" y="83"/>
                    </a:cubicBezTo>
                    <a:cubicBezTo>
                      <a:pt x="30" y="86"/>
                      <a:pt x="32" y="87"/>
                      <a:pt x="34" y="89"/>
                    </a:cubicBezTo>
                    <a:cubicBezTo>
                      <a:pt x="36" y="90"/>
                      <a:pt x="39" y="91"/>
                      <a:pt x="42" y="92"/>
                    </a:cubicBezTo>
                    <a:cubicBezTo>
                      <a:pt x="48" y="94"/>
                      <a:pt x="53" y="93"/>
                      <a:pt x="57" y="90"/>
                    </a:cubicBezTo>
                    <a:cubicBezTo>
                      <a:pt x="62" y="88"/>
                      <a:pt x="65" y="83"/>
                      <a:pt x="67" y="77"/>
                    </a:cubicBezTo>
                    <a:cubicBezTo>
                      <a:pt x="67" y="73"/>
                      <a:pt x="68" y="70"/>
                      <a:pt x="67" y="68"/>
                    </a:cubicBezTo>
                    <a:cubicBezTo>
                      <a:pt x="67" y="65"/>
                      <a:pt x="66" y="62"/>
                      <a:pt x="64" y="60"/>
                    </a:cubicBezTo>
                    <a:cubicBezTo>
                      <a:pt x="63" y="58"/>
                      <a:pt x="61" y="56"/>
                      <a:pt x="59" y="55"/>
                    </a:cubicBezTo>
                    <a:cubicBezTo>
                      <a:pt x="57" y="53"/>
                      <a:pt x="54" y="52"/>
                      <a:pt x="51" y="52"/>
                    </a:cubicBezTo>
                    <a:lnTo>
                      <a:pt x="51" y="52"/>
                    </a:lnTo>
                    <a:close/>
                    <a:moveTo>
                      <a:pt x="149" y="68"/>
                    </a:moveTo>
                    <a:cubicBezTo>
                      <a:pt x="145" y="67"/>
                      <a:pt x="141" y="68"/>
                      <a:pt x="138" y="70"/>
                    </a:cubicBezTo>
                    <a:cubicBezTo>
                      <a:pt x="135" y="73"/>
                      <a:pt x="133" y="77"/>
                      <a:pt x="131" y="83"/>
                    </a:cubicBezTo>
                    <a:lnTo>
                      <a:pt x="125" y="106"/>
                    </a:lnTo>
                    <a:cubicBezTo>
                      <a:pt x="126" y="109"/>
                      <a:pt x="127" y="111"/>
                      <a:pt x="128" y="113"/>
                    </a:cubicBezTo>
                    <a:cubicBezTo>
                      <a:pt x="129" y="115"/>
                      <a:pt x="130" y="117"/>
                      <a:pt x="132" y="118"/>
                    </a:cubicBezTo>
                    <a:cubicBezTo>
                      <a:pt x="133" y="119"/>
                      <a:pt x="134" y="120"/>
                      <a:pt x="135" y="120"/>
                    </a:cubicBezTo>
                    <a:cubicBezTo>
                      <a:pt x="137" y="121"/>
                      <a:pt x="138" y="122"/>
                      <a:pt x="139" y="122"/>
                    </a:cubicBezTo>
                    <a:cubicBezTo>
                      <a:pt x="144" y="123"/>
                      <a:pt x="148" y="122"/>
                      <a:pt x="151" y="118"/>
                    </a:cubicBezTo>
                    <a:cubicBezTo>
                      <a:pt x="155" y="114"/>
                      <a:pt x="157" y="108"/>
                      <a:pt x="160" y="100"/>
                    </a:cubicBezTo>
                    <a:cubicBezTo>
                      <a:pt x="161" y="94"/>
                      <a:pt x="161" y="90"/>
                      <a:pt x="161" y="86"/>
                    </a:cubicBezTo>
                    <a:cubicBezTo>
                      <a:pt x="161" y="83"/>
                      <a:pt x="160" y="79"/>
                      <a:pt x="159" y="77"/>
                    </a:cubicBezTo>
                    <a:cubicBezTo>
                      <a:pt x="158" y="74"/>
                      <a:pt x="157" y="72"/>
                      <a:pt x="155" y="71"/>
                    </a:cubicBezTo>
                    <a:cubicBezTo>
                      <a:pt x="153" y="69"/>
                      <a:pt x="151" y="68"/>
                      <a:pt x="149" y="68"/>
                    </a:cubicBezTo>
                    <a:lnTo>
                      <a:pt x="149" y="68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1" name="Freeform 403"/>
              <p:cNvSpPr>
                <a:spLocks/>
              </p:cNvSpPr>
              <p:nvPr/>
            </p:nvSpPr>
            <p:spPr bwMode="auto">
              <a:xfrm rot="20864417">
                <a:off x="6696753" y="3706150"/>
                <a:ext cx="153424" cy="174436"/>
              </a:xfrm>
              <a:custGeom>
                <a:avLst/>
                <a:gdLst/>
                <a:ahLst/>
                <a:cxnLst>
                  <a:cxn ang="0">
                    <a:pos x="173" y="24"/>
                  </a:cxn>
                  <a:cxn ang="0">
                    <a:pos x="174" y="32"/>
                  </a:cxn>
                  <a:cxn ang="0">
                    <a:pos x="169" y="49"/>
                  </a:cxn>
                  <a:cxn ang="0">
                    <a:pos x="165" y="56"/>
                  </a:cxn>
                  <a:cxn ang="0">
                    <a:pos x="92" y="38"/>
                  </a:cxn>
                  <a:cxn ang="0">
                    <a:pos x="71" y="38"/>
                  </a:cxn>
                  <a:cxn ang="0">
                    <a:pos x="60" y="50"/>
                  </a:cxn>
                  <a:cxn ang="0">
                    <a:pos x="72" y="80"/>
                  </a:cxn>
                  <a:cxn ang="0">
                    <a:pos x="153" y="102"/>
                  </a:cxn>
                  <a:cxn ang="0">
                    <a:pos x="154" y="110"/>
                  </a:cxn>
                  <a:cxn ang="0">
                    <a:pos x="150" y="127"/>
                  </a:cxn>
                  <a:cxn ang="0">
                    <a:pos x="145" y="134"/>
                  </a:cxn>
                  <a:cxn ang="0">
                    <a:pos x="72" y="116"/>
                  </a:cxn>
                  <a:cxn ang="0">
                    <a:pos x="51" y="116"/>
                  </a:cxn>
                  <a:cxn ang="0">
                    <a:pos x="40" y="128"/>
                  </a:cxn>
                  <a:cxn ang="0">
                    <a:pos x="52" y="158"/>
                  </a:cxn>
                  <a:cxn ang="0">
                    <a:pos x="133" y="180"/>
                  </a:cxn>
                  <a:cxn ang="0">
                    <a:pos x="134" y="188"/>
                  </a:cxn>
                  <a:cxn ang="0">
                    <a:pos x="130" y="205"/>
                  </a:cxn>
                  <a:cxn ang="0">
                    <a:pos x="125" y="212"/>
                  </a:cxn>
                  <a:cxn ang="0">
                    <a:pos x="4" y="182"/>
                  </a:cxn>
                  <a:cxn ang="0">
                    <a:pos x="0" y="178"/>
                  </a:cxn>
                  <a:cxn ang="0">
                    <a:pos x="2" y="166"/>
                  </a:cxn>
                  <a:cxn ang="0">
                    <a:pos x="6" y="155"/>
                  </a:cxn>
                  <a:cxn ang="0">
                    <a:pos x="11" y="153"/>
                  </a:cxn>
                  <a:cxn ang="0">
                    <a:pos x="14" y="133"/>
                  </a:cxn>
                  <a:cxn ang="0">
                    <a:pos x="18" y="98"/>
                  </a:cxn>
                  <a:cxn ang="0">
                    <a:pos x="34" y="83"/>
                  </a:cxn>
                  <a:cxn ang="0">
                    <a:pos x="37" y="66"/>
                  </a:cxn>
                  <a:cxn ang="0">
                    <a:pos x="32" y="43"/>
                  </a:cxn>
                  <a:cxn ang="0">
                    <a:pos x="42" y="14"/>
                  </a:cxn>
                  <a:cxn ang="0">
                    <a:pos x="74" y="0"/>
                  </a:cxn>
                  <a:cxn ang="0">
                    <a:pos x="171" y="22"/>
                  </a:cxn>
                </a:cxnLst>
                <a:rect l="0" t="0" r="r" b="b"/>
                <a:pathLst>
                  <a:path w="174" h="212">
                    <a:moveTo>
                      <a:pt x="171" y="22"/>
                    </a:moveTo>
                    <a:cubicBezTo>
                      <a:pt x="172" y="23"/>
                      <a:pt x="172" y="23"/>
                      <a:pt x="173" y="24"/>
                    </a:cubicBezTo>
                    <a:cubicBezTo>
                      <a:pt x="173" y="25"/>
                      <a:pt x="174" y="26"/>
                      <a:pt x="174" y="27"/>
                    </a:cubicBezTo>
                    <a:cubicBezTo>
                      <a:pt x="174" y="28"/>
                      <a:pt x="174" y="30"/>
                      <a:pt x="174" y="32"/>
                    </a:cubicBezTo>
                    <a:cubicBezTo>
                      <a:pt x="173" y="34"/>
                      <a:pt x="173" y="37"/>
                      <a:pt x="172" y="41"/>
                    </a:cubicBezTo>
                    <a:cubicBezTo>
                      <a:pt x="171" y="44"/>
                      <a:pt x="170" y="47"/>
                      <a:pt x="169" y="49"/>
                    </a:cubicBezTo>
                    <a:cubicBezTo>
                      <a:pt x="169" y="51"/>
                      <a:pt x="168" y="52"/>
                      <a:pt x="167" y="54"/>
                    </a:cubicBezTo>
                    <a:cubicBezTo>
                      <a:pt x="166" y="55"/>
                      <a:pt x="166" y="56"/>
                      <a:pt x="165" y="56"/>
                    </a:cubicBezTo>
                    <a:cubicBezTo>
                      <a:pt x="164" y="56"/>
                      <a:pt x="163" y="56"/>
                      <a:pt x="162" y="56"/>
                    </a:cubicBezTo>
                    <a:lnTo>
                      <a:pt x="92" y="38"/>
                    </a:lnTo>
                    <a:cubicBezTo>
                      <a:pt x="88" y="37"/>
                      <a:pt x="84" y="37"/>
                      <a:pt x="80" y="36"/>
                    </a:cubicBezTo>
                    <a:cubicBezTo>
                      <a:pt x="77" y="36"/>
                      <a:pt x="74" y="37"/>
                      <a:pt x="71" y="38"/>
                    </a:cubicBezTo>
                    <a:cubicBezTo>
                      <a:pt x="68" y="39"/>
                      <a:pt x="66" y="40"/>
                      <a:pt x="64" y="42"/>
                    </a:cubicBezTo>
                    <a:cubicBezTo>
                      <a:pt x="62" y="44"/>
                      <a:pt x="61" y="47"/>
                      <a:pt x="60" y="50"/>
                    </a:cubicBezTo>
                    <a:cubicBezTo>
                      <a:pt x="59" y="54"/>
                      <a:pt x="59" y="59"/>
                      <a:pt x="62" y="64"/>
                    </a:cubicBezTo>
                    <a:cubicBezTo>
                      <a:pt x="64" y="69"/>
                      <a:pt x="67" y="74"/>
                      <a:pt x="72" y="80"/>
                    </a:cubicBezTo>
                    <a:lnTo>
                      <a:pt x="151" y="100"/>
                    </a:lnTo>
                    <a:cubicBezTo>
                      <a:pt x="152" y="101"/>
                      <a:pt x="153" y="101"/>
                      <a:pt x="153" y="102"/>
                    </a:cubicBezTo>
                    <a:cubicBezTo>
                      <a:pt x="154" y="103"/>
                      <a:pt x="154" y="104"/>
                      <a:pt x="154" y="105"/>
                    </a:cubicBezTo>
                    <a:cubicBezTo>
                      <a:pt x="154" y="106"/>
                      <a:pt x="154" y="108"/>
                      <a:pt x="154" y="110"/>
                    </a:cubicBezTo>
                    <a:cubicBezTo>
                      <a:pt x="153" y="113"/>
                      <a:pt x="153" y="115"/>
                      <a:pt x="152" y="119"/>
                    </a:cubicBezTo>
                    <a:cubicBezTo>
                      <a:pt x="151" y="122"/>
                      <a:pt x="150" y="125"/>
                      <a:pt x="150" y="127"/>
                    </a:cubicBezTo>
                    <a:cubicBezTo>
                      <a:pt x="149" y="129"/>
                      <a:pt x="148" y="130"/>
                      <a:pt x="147" y="132"/>
                    </a:cubicBezTo>
                    <a:cubicBezTo>
                      <a:pt x="147" y="133"/>
                      <a:pt x="146" y="133"/>
                      <a:pt x="145" y="134"/>
                    </a:cubicBezTo>
                    <a:cubicBezTo>
                      <a:pt x="144" y="134"/>
                      <a:pt x="143" y="134"/>
                      <a:pt x="142" y="134"/>
                    </a:cubicBezTo>
                    <a:lnTo>
                      <a:pt x="72" y="116"/>
                    </a:lnTo>
                    <a:cubicBezTo>
                      <a:pt x="68" y="115"/>
                      <a:pt x="64" y="115"/>
                      <a:pt x="61" y="114"/>
                    </a:cubicBezTo>
                    <a:cubicBezTo>
                      <a:pt x="57" y="114"/>
                      <a:pt x="54" y="115"/>
                      <a:pt x="51" y="116"/>
                    </a:cubicBezTo>
                    <a:cubicBezTo>
                      <a:pt x="49" y="117"/>
                      <a:pt x="46" y="118"/>
                      <a:pt x="44" y="120"/>
                    </a:cubicBezTo>
                    <a:cubicBezTo>
                      <a:pt x="42" y="122"/>
                      <a:pt x="41" y="125"/>
                      <a:pt x="40" y="128"/>
                    </a:cubicBezTo>
                    <a:cubicBezTo>
                      <a:pt x="39" y="132"/>
                      <a:pt x="40" y="137"/>
                      <a:pt x="42" y="142"/>
                    </a:cubicBezTo>
                    <a:cubicBezTo>
                      <a:pt x="44" y="147"/>
                      <a:pt x="47" y="152"/>
                      <a:pt x="52" y="158"/>
                    </a:cubicBezTo>
                    <a:lnTo>
                      <a:pt x="131" y="178"/>
                    </a:lnTo>
                    <a:cubicBezTo>
                      <a:pt x="132" y="179"/>
                      <a:pt x="133" y="179"/>
                      <a:pt x="133" y="180"/>
                    </a:cubicBezTo>
                    <a:cubicBezTo>
                      <a:pt x="134" y="180"/>
                      <a:pt x="134" y="182"/>
                      <a:pt x="134" y="183"/>
                    </a:cubicBezTo>
                    <a:cubicBezTo>
                      <a:pt x="134" y="184"/>
                      <a:pt x="134" y="186"/>
                      <a:pt x="134" y="188"/>
                    </a:cubicBezTo>
                    <a:cubicBezTo>
                      <a:pt x="134" y="191"/>
                      <a:pt x="133" y="193"/>
                      <a:pt x="132" y="197"/>
                    </a:cubicBezTo>
                    <a:cubicBezTo>
                      <a:pt x="132" y="200"/>
                      <a:pt x="131" y="203"/>
                      <a:pt x="130" y="205"/>
                    </a:cubicBezTo>
                    <a:cubicBezTo>
                      <a:pt x="129" y="207"/>
                      <a:pt x="128" y="208"/>
                      <a:pt x="128" y="210"/>
                    </a:cubicBezTo>
                    <a:cubicBezTo>
                      <a:pt x="127" y="211"/>
                      <a:pt x="126" y="211"/>
                      <a:pt x="125" y="212"/>
                    </a:cubicBezTo>
                    <a:cubicBezTo>
                      <a:pt x="124" y="212"/>
                      <a:pt x="124" y="212"/>
                      <a:pt x="123" y="212"/>
                    </a:cubicBezTo>
                    <a:lnTo>
                      <a:pt x="4" y="182"/>
                    </a:lnTo>
                    <a:cubicBezTo>
                      <a:pt x="3" y="182"/>
                      <a:pt x="2" y="181"/>
                      <a:pt x="1" y="181"/>
                    </a:cubicBezTo>
                    <a:cubicBezTo>
                      <a:pt x="1" y="180"/>
                      <a:pt x="1" y="179"/>
                      <a:pt x="0" y="178"/>
                    </a:cubicBezTo>
                    <a:cubicBezTo>
                      <a:pt x="0" y="176"/>
                      <a:pt x="0" y="175"/>
                      <a:pt x="0" y="173"/>
                    </a:cubicBezTo>
                    <a:cubicBezTo>
                      <a:pt x="1" y="171"/>
                      <a:pt x="1" y="169"/>
                      <a:pt x="2" y="166"/>
                    </a:cubicBezTo>
                    <a:cubicBezTo>
                      <a:pt x="3" y="163"/>
                      <a:pt x="3" y="161"/>
                      <a:pt x="4" y="159"/>
                    </a:cubicBezTo>
                    <a:cubicBezTo>
                      <a:pt x="5" y="157"/>
                      <a:pt x="5" y="156"/>
                      <a:pt x="6" y="155"/>
                    </a:cubicBezTo>
                    <a:cubicBezTo>
                      <a:pt x="7" y="154"/>
                      <a:pt x="8" y="153"/>
                      <a:pt x="8" y="153"/>
                    </a:cubicBezTo>
                    <a:cubicBezTo>
                      <a:pt x="9" y="153"/>
                      <a:pt x="10" y="153"/>
                      <a:pt x="11" y="153"/>
                    </a:cubicBezTo>
                    <a:lnTo>
                      <a:pt x="25" y="157"/>
                    </a:lnTo>
                    <a:cubicBezTo>
                      <a:pt x="19" y="148"/>
                      <a:pt x="15" y="140"/>
                      <a:pt x="14" y="133"/>
                    </a:cubicBezTo>
                    <a:cubicBezTo>
                      <a:pt x="12" y="125"/>
                      <a:pt x="12" y="118"/>
                      <a:pt x="13" y="111"/>
                    </a:cubicBezTo>
                    <a:cubicBezTo>
                      <a:pt x="15" y="106"/>
                      <a:pt x="16" y="102"/>
                      <a:pt x="18" y="98"/>
                    </a:cubicBezTo>
                    <a:cubicBezTo>
                      <a:pt x="20" y="95"/>
                      <a:pt x="23" y="91"/>
                      <a:pt x="25" y="89"/>
                    </a:cubicBezTo>
                    <a:cubicBezTo>
                      <a:pt x="28" y="86"/>
                      <a:pt x="31" y="84"/>
                      <a:pt x="34" y="83"/>
                    </a:cubicBezTo>
                    <a:cubicBezTo>
                      <a:pt x="38" y="81"/>
                      <a:pt x="41" y="80"/>
                      <a:pt x="45" y="79"/>
                    </a:cubicBezTo>
                    <a:cubicBezTo>
                      <a:pt x="42" y="75"/>
                      <a:pt x="39" y="70"/>
                      <a:pt x="37" y="66"/>
                    </a:cubicBezTo>
                    <a:cubicBezTo>
                      <a:pt x="36" y="62"/>
                      <a:pt x="34" y="58"/>
                      <a:pt x="33" y="54"/>
                    </a:cubicBezTo>
                    <a:cubicBezTo>
                      <a:pt x="32" y="51"/>
                      <a:pt x="32" y="47"/>
                      <a:pt x="32" y="43"/>
                    </a:cubicBezTo>
                    <a:cubicBezTo>
                      <a:pt x="32" y="40"/>
                      <a:pt x="32" y="36"/>
                      <a:pt x="33" y="33"/>
                    </a:cubicBezTo>
                    <a:cubicBezTo>
                      <a:pt x="35" y="25"/>
                      <a:pt x="38" y="19"/>
                      <a:pt x="42" y="14"/>
                    </a:cubicBezTo>
                    <a:cubicBezTo>
                      <a:pt x="46" y="9"/>
                      <a:pt x="51" y="6"/>
                      <a:pt x="57" y="3"/>
                    </a:cubicBezTo>
                    <a:cubicBezTo>
                      <a:pt x="62" y="1"/>
                      <a:pt x="68" y="0"/>
                      <a:pt x="74" y="0"/>
                    </a:cubicBezTo>
                    <a:cubicBezTo>
                      <a:pt x="81" y="0"/>
                      <a:pt x="88" y="1"/>
                      <a:pt x="94" y="3"/>
                    </a:cubicBezTo>
                    <a:lnTo>
                      <a:pt x="171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2" name="Freeform 404"/>
              <p:cNvSpPr>
                <a:spLocks/>
              </p:cNvSpPr>
              <p:nvPr/>
            </p:nvSpPr>
            <p:spPr bwMode="auto">
              <a:xfrm rot="20864417">
                <a:off x="6683325" y="3604546"/>
                <a:ext cx="153424" cy="73447"/>
              </a:xfrm>
              <a:custGeom>
                <a:avLst/>
                <a:gdLst/>
                <a:ahLst/>
                <a:cxnLst>
                  <a:cxn ang="0">
                    <a:pos x="158" y="27"/>
                  </a:cxn>
                  <a:cxn ang="0">
                    <a:pos x="167" y="30"/>
                  </a:cxn>
                  <a:cxn ang="0">
                    <a:pos x="171" y="33"/>
                  </a:cxn>
                  <a:cxn ang="0">
                    <a:pos x="172" y="37"/>
                  </a:cxn>
                  <a:cxn ang="0">
                    <a:pos x="173" y="43"/>
                  </a:cxn>
                  <a:cxn ang="0">
                    <a:pos x="172" y="50"/>
                  </a:cxn>
                  <a:cxn ang="0">
                    <a:pos x="171" y="57"/>
                  </a:cxn>
                  <a:cxn ang="0">
                    <a:pos x="164" y="74"/>
                  </a:cxn>
                  <a:cxn ang="0">
                    <a:pos x="153" y="84"/>
                  </a:cxn>
                  <a:cxn ang="0">
                    <a:pos x="138" y="88"/>
                  </a:cxn>
                  <a:cxn ang="0">
                    <a:pos x="118" y="86"/>
                  </a:cxn>
                  <a:cxn ang="0">
                    <a:pos x="57" y="70"/>
                  </a:cxn>
                  <a:cxn ang="0">
                    <a:pos x="54" y="84"/>
                  </a:cxn>
                  <a:cxn ang="0">
                    <a:pos x="49" y="87"/>
                  </a:cxn>
                  <a:cxn ang="0">
                    <a:pos x="39" y="86"/>
                  </a:cxn>
                  <a:cxn ang="0">
                    <a:pos x="32" y="84"/>
                  </a:cxn>
                  <a:cxn ang="0">
                    <a:pos x="28" y="82"/>
                  </a:cxn>
                  <a:cxn ang="0">
                    <a:pos x="26" y="80"/>
                  </a:cxn>
                  <a:cxn ang="0">
                    <a:pos x="26" y="77"/>
                  </a:cxn>
                  <a:cxn ang="0">
                    <a:pos x="30" y="63"/>
                  </a:cxn>
                  <a:cxn ang="0">
                    <a:pos x="3" y="56"/>
                  </a:cxn>
                  <a:cxn ang="0">
                    <a:pos x="1" y="55"/>
                  </a:cxn>
                  <a:cxn ang="0">
                    <a:pos x="0" y="52"/>
                  </a:cxn>
                  <a:cxn ang="0">
                    <a:pos x="0" y="46"/>
                  </a:cxn>
                  <a:cxn ang="0">
                    <a:pos x="2" y="38"/>
                  </a:cxn>
                  <a:cxn ang="0">
                    <a:pos x="4" y="30"/>
                  </a:cxn>
                  <a:cxn ang="0">
                    <a:pos x="7" y="25"/>
                  </a:cxn>
                  <a:cxn ang="0">
                    <a:pos x="9" y="23"/>
                  </a:cxn>
                  <a:cxn ang="0">
                    <a:pos x="12" y="23"/>
                  </a:cxn>
                  <a:cxn ang="0">
                    <a:pos x="38" y="30"/>
                  </a:cxn>
                  <a:cxn ang="0">
                    <a:pos x="45" y="4"/>
                  </a:cxn>
                  <a:cxn ang="0">
                    <a:pos x="46" y="2"/>
                  </a:cxn>
                  <a:cxn ang="0">
                    <a:pos x="49" y="0"/>
                  </a:cxn>
                  <a:cxn ang="0">
                    <a:pos x="53" y="0"/>
                  </a:cxn>
                  <a:cxn ang="0">
                    <a:pos x="60" y="2"/>
                  </a:cxn>
                  <a:cxn ang="0">
                    <a:pos x="70" y="6"/>
                  </a:cxn>
                  <a:cxn ang="0">
                    <a:pos x="72" y="10"/>
                  </a:cxn>
                  <a:cxn ang="0">
                    <a:pos x="66" y="37"/>
                  </a:cxn>
                  <a:cxn ang="0">
                    <a:pos x="122" y="51"/>
                  </a:cxn>
                  <a:cxn ang="0">
                    <a:pos x="137" y="51"/>
                  </a:cxn>
                  <a:cxn ang="0">
                    <a:pos x="145" y="42"/>
                  </a:cxn>
                  <a:cxn ang="0">
                    <a:pos x="145" y="37"/>
                  </a:cxn>
                  <a:cxn ang="0">
                    <a:pos x="145" y="33"/>
                  </a:cxn>
                  <a:cxn ang="0">
                    <a:pos x="145" y="30"/>
                  </a:cxn>
                  <a:cxn ang="0">
                    <a:pos x="145" y="27"/>
                  </a:cxn>
                  <a:cxn ang="0">
                    <a:pos x="146" y="26"/>
                  </a:cxn>
                  <a:cxn ang="0">
                    <a:pos x="148" y="25"/>
                  </a:cxn>
                  <a:cxn ang="0">
                    <a:pos x="152" y="25"/>
                  </a:cxn>
                  <a:cxn ang="0">
                    <a:pos x="158" y="27"/>
                  </a:cxn>
                  <a:cxn ang="0">
                    <a:pos x="158" y="27"/>
                  </a:cxn>
                </a:cxnLst>
                <a:rect l="0" t="0" r="r" b="b"/>
                <a:pathLst>
                  <a:path w="173" h="88">
                    <a:moveTo>
                      <a:pt x="158" y="27"/>
                    </a:moveTo>
                    <a:cubicBezTo>
                      <a:pt x="162" y="28"/>
                      <a:pt x="165" y="29"/>
                      <a:pt x="167" y="30"/>
                    </a:cubicBezTo>
                    <a:cubicBezTo>
                      <a:pt x="169" y="31"/>
                      <a:pt x="170" y="32"/>
                      <a:pt x="171" y="33"/>
                    </a:cubicBezTo>
                    <a:cubicBezTo>
                      <a:pt x="172" y="34"/>
                      <a:pt x="172" y="35"/>
                      <a:pt x="172" y="37"/>
                    </a:cubicBezTo>
                    <a:cubicBezTo>
                      <a:pt x="173" y="39"/>
                      <a:pt x="173" y="41"/>
                      <a:pt x="173" y="43"/>
                    </a:cubicBezTo>
                    <a:cubicBezTo>
                      <a:pt x="173" y="45"/>
                      <a:pt x="173" y="47"/>
                      <a:pt x="172" y="50"/>
                    </a:cubicBezTo>
                    <a:cubicBezTo>
                      <a:pt x="172" y="52"/>
                      <a:pt x="171" y="55"/>
                      <a:pt x="171" y="57"/>
                    </a:cubicBezTo>
                    <a:cubicBezTo>
                      <a:pt x="169" y="64"/>
                      <a:pt x="167" y="70"/>
                      <a:pt x="164" y="74"/>
                    </a:cubicBezTo>
                    <a:cubicBezTo>
                      <a:pt x="161" y="79"/>
                      <a:pt x="157" y="82"/>
                      <a:pt x="153" y="84"/>
                    </a:cubicBezTo>
                    <a:cubicBezTo>
                      <a:pt x="149" y="87"/>
                      <a:pt x="144" y="88"/>
                      <a:pt x="138" y="88"/>
                    </a:cubicBezTo>
                    <a:cubicBezTo>
                      <a:pt x="132" y="88"/>
                      <a:pt x="126" y="87"/>
                      <a:pt x="118" y="86"/>
                    </a:cubicBezTo>
                    <a:lnTo>
                      <a:pt x="57" y="70"/>
                    </a:lnTo>
                    <a:lnTo>
                      <a:pt x="54" y="84"/>
                    </a:lnTo>
                    <a:cubicBezTo>
                      <a:pt x="53" y="86"/>
                      <a:pt x="52" y="87"/>
                      <a:pt x="49" y="87"/>
                    </a:cubicBezTo>
                    <a:cubicBezTo>
                      <a:pt x="47" y="88"/>
                      <a:pt x="44" y="87"/>
                      <a:pt x="39" y="86"/>
                    </a:cubicBezTo>
                    <a:cubicBezTo>
                      <a:pt x="36" y="85"/>
                      <a:pt x="34" y="85"/>
                      <a:pt x="32" y="84"/>
                    </a:cubicBezTo>
                    <a:cubicBezTo>
                      <a:pt x="30" y="83"/>
                      <a:pt x="29" y="83"/>
                      <a:pt x="28" y="82"/>
                    </a:cubicBezTo>
                    <a:cubicBezTo>
                      <a:pt x="27" y="81"/>
                      <a:pt x="27" y="81"/>
                      <a:pt x="26" y="80"/>
                    </a:cubicBezTo>
                    <a:cubicBezTo>
                      <a:pt x="26" y="79"/>
                      <a:pt x="26" y="78"/>
                      <a:pt x="26" y="77"/>
                    </a:cubicBezTo>
                    <a:lnTo>
                      <a:pt x="30" y="63"/>
                    </a:lnTo>
                    <a:lnTo>
                      <a:pt x="3" y="56"/>
                    </a:lnTo>
                    <a:cubicBezTo>
                      <a:pt x="2" y="56"/>
                      <a:pt x="2" y="56"/>
                      <a:pt x="1" y="55"/>
                    </a:cubicBezTo>
                    <a:cubicBezTo>
                      <a:pt x="1" y="54"/>
                      <a:pt x="0" y="53"/>
                      <a:pt x="0" y="52"/>
                    </a:cubicBezTo>
                    <a:cubicBezTo>
                      <a:pt x="0" y="51"/>
                      <a:pt x="0" y="49"/>
                      <a:pt x="0" y="46"/>
                    </a:cubicBezTo>
                    <a:cubicBezTo>
                      <a:pt x="1" y="44"/>
                      <a:pt x="1" y="41"/>
                      <a:pt x="2" y="38"/>
                    </a:cubicBezTo>
                    <a:cubicBezTo>
                      <a:pt x="3" y="35"/>
                      <a:pt x="4" y="32"/>
                      <a:pt x="4" y="30"/>
                    </a:cubicBezTo>
                    <a:cubicBezTo>
                      <a:pt x="5" y="28"/>
                      <a:pt x="6" y="26"/>
                      <a:pt x="7" y="25"/>
                    </a:cubicBezTo>
                    <a:cubicBezTo>
                      <a:pt x="8" y="24"/>
                      <a:pt x="8" y="23"/>
                      <a:pt x="9" y="23"/>
                    </a:cubicBezTo>
                    <a:cubicBezTo>
                      <a:pt x="10" y="23"/>
                      <a:pt x="11" y="23"/>
                      <a:pt x="12" y="23"/>
                    </a:cubicBezTo>
                    <a:lnTo>
                      <a:pt x="38" y="30"/>
                    </a:lnTo>
                    <a:lnTo>
                      <a:pt x="45" y="4"/>
                    </a:lnTo>
                    <a:cubicBezTo>
                      <a:pt x="45" y="3"/>
                      <a:pt x="46" y="2"/>
                      <a:pt x="46" y="2"/>
                    </a:cubicBezTo>
                    <a:cubicBezTo>
                      <a:pt x="47" y="1"/>
                      <a:pt x="48" y="1"/>
                      <a:pt x="49" y="0"/>
                    </a:cubicBezTo>
                    <a:cubicBezTo>
                      <a:pt x="50" y="0"/>
                      <a:pt x="52" y="0"/>
                      <a:pt x="53" y="0"/>
                    </a:cubicBezTo>
                    <a:cubicBezTo>
                      <a:pt x="55" y="1"/>
                      <a:pt x="57" y="1"/>
                      <a:pt x="60" y="2"/>
                    </a:cubicBezTo>
                    <a:cubicBezTo>
                      <a:pt x="65" y="3"/>
                      <a:pt x="68" y="4"/>
                      <a:pt x="70" y="6"/>
                    </a:cubicBezTo>
                    <a:cubicBezTo>
                      <a:pt x="72" y="7"/>
                      <a:pt x="73" y="9"/>
                      <a:pt x="72" y="10"/>
                    </a:cubicBezTo>
                    <a:lnTo>
                      <a:pt x="66" y="37"/>
                    </a:lnTo>
                    <a:lnTo>
                      <a:pt x="122" y="51"/>
                    </a:lnTo>
                    <a:cubicBezTo>
                      <a:pt x="128" y="52"/>
                      <a:pt x="133" y="53"/>
                      <a:pt x="137" y="51"/>
                    </a:cubicBezTo>
                    <a:cubicBezTo>
                      <a:pt x="141" y="50"/>
                      <a:pt x="143" y="47"/>
                      <a:pt x="145" y="42"/>
                    </a:cubicBezTo>
                    <a:cubicBezTo>
                      <a:pt x="145" y="40"/>
                      <a:pt x="145" y="38"/>
                      <a:pt x="145" y="37"/>
                    </a:cubicBezTo>
                    <a:cubicBezTo>
                      <a:pt x="146" y="35"/>
                      <a:pt x="145" y="34"/>
                      <a:pt x="145" y="33"/>
                    </a:cubicBezTo>
                    <a:cubicBezTo>
                      <a:pt x="145" y="31"/>
                      <a:pt x="145" y="30"/>
                      <a:pt x="145" y="30"/>
                    </a:cubicBezTo>
                    <a:cubicBezTo>
                      <a:pt x="145" y="29"/>
                      <a:pt x="145" y="28"/>
                      <a:pt x="145" y="27"/>
                    </a:cubicBezTo>
                    <a:cubicBezTo>
                      <a:pt x="145" y="27"/>
                      <a:pt x="145" y="26"/>
                      <a:pt x="146" y="26"/>
                    </a:cubicBezTo>
                    <a:cubicBezTo>
                      <a:pt x="146" y="26"/>
                      <a:pt x="147" y="25"/>
                      <a:pt x="148" y="25"/>
                    </a:cubicBezTo>
                    <a:cubicBezTo>
                      <a:pt x="149" y="25"/>
                      <a:pt x="150" y="25"/>
                      <a:pt x="152" y="25"/>
                    </a:cubicBezTo>
                    <a:cubicBezTo>
                      <a:pt x="154" y="26"/>
                      <a:pt x="156" y="26"/>
                      <a:pt x="158" y="27"/>
                    </a:cubicBezTo>
                    <a:lnTo>
                      <a:pt x="158" y="2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 rot="3290110">
              <a:off x="6137509" y="4303713"/>
              <a:ext cx="738352" cy="1927985"/>
              <a:chOff x="7061839" y="3123364"/>
              <a:chExt cx="738352" cy="1927985"/>
            </a:xfrm>
          </p:grpSpPr>
          <p:sp>
            <p:nvSpPr>
              <p:cNvPr id="7551" name="Freeform 383"/>
              <p:cNvSpPr>
                <a:spLocks/>
              </p:cNvSpPr>
              <p:nvPr/>
            </p:nvSpPr>
            <p:spPr bwMode="auto">
              <a:xfrm rot="20864417">
                <a:off x="7061839" y="3123364"/>
                <a:ext cx="738352" cy="1927985"/>
              </a:xfrm>
              <a:custGeom>
                <a:avLst/>
                <a:gdLst/>
                <a:ahLst/>
                <a:cxnLst>
                  <a:cxn ang="0">
                    <a:pos x="648" y="2"/>
                  </a:cxn>
                  <a:cxn ang="0">
                    <a:pos x="489" y="167"/>
                  </a:cxn>
                  <a:cxn ang="0">
                    <a:pos x="212" y="1253"/>
                  </a:cxn>
                  <a:cxn ang="0">
                    <a:pos x="211" y="1258"/>
                  </a:cxn>
                  <a:cxn ang="0">
                    <a:pos x="184" y="1358"/>
                  </a:cxn>
                  <a:cxn ang="0">
                    <a:pos x="90" y="1730"/>
                  </a:cxn>
                  <a:cxn ang="0">
                    <a:pos x="30" y="1961"/>
                  </a:cxn>
                  <a:cxn ang="0">
                    <a:pos x="129" y="2227"/>
                  </a:cxn>
                  <a:cxn ang="0">
                    <a:pos x="336" y="2068"/>
                  </a:cxn>
                  <a:cxn ang="0">
                    <a:pos x="421" y="1730"/>
                  </a:cxn>
                  <a:cxn ang="0">
                    <a:pos x="518" y="1358"/>
                  </a:cxn>
                  <a:cxn ang="0">
                    <a:pos x="567" y="1163"/>
                  </a:cxn>
                  <a:cxn ang="0">
                    <a:pos x="568" y="1159"/>
                  </a:cxn>
                  <a:cxn ang="0">
                    <a:pos x="794" y="273"/>
                  </a:cxn>
                  <a:cxn ang="0">
                    <a:pos x="696" y="8"/>
                  </a:cxn>
                  <a:cxn ang="0">
                    <a:pos x="648" y="2"/>
                  </a:cxn>
                </a:cxnLst>
                <a:rect l="0" t="0" r="r" b="b"/>
                <a:pathLst>
                  <a:path w="825" h="2256">
                    <a:moveTo>
                      <a:pt x="648" y="2"/>
                    </a:moveTo>
                    <a:cubicBezTo>
                      <a:pt x="579" y="7"/>
                      <a:pt x="514" y="71"/>
                      <a:pt x="489" y="167"/>
                    </a:cubicBezTo>
                    <a:lnTo>
                      <a:pt x="212" y="1253"/>
                    </a:lnTo>
                    <a:lnTo>
                      <a:pt x="211" y="1258"/>
                    </a:lnTo>
                    <a:lnTo>
                      <a:pt x="184" y="1358"/>
                    </a:lnTo>
                    <a:lnTo>
                      <a:pt x="90" y="1730"/>
                    </a:lnTo>
                    <a:lnTo>
                      <a:pt x="30" y="1961"/>
                    </a:lnTo>
                    <a:cubicBezTo>
                      <a:pt x="0" y="2079"/>
                      <a:pt x="44" y="2197"/>
                      <a:pt x="129" y="2227"/>
                    </a:cubicBezTo>
                    <a:cubicBezTo>
                      <a:pt x="213" y="2256"/>
                      <a:pt x="306" y="2186"/>
                      <a:pt x="336" y="2068"/>
                    </a:cubicBezTo>
                    <a:lnTo>
                      <a:pt x="421" y="1730"/>
                    </a:lnTo>
                    <a:lnTo>
                      <a:pt x="518" y="1358"/>
                    </a:lnTo>
                    <a:lnTo>
                      <a:pt x="567" y="1163"/>
                    </a:lnTo>
                    <a:lnTo>
                      <a:pt x="568" y="1159"/>
                    </a:lnTo>
                    <a:lnTo>
                      <a:pt x="794" y="273"/>
                    </a:lnTo>
                    <a:cubicBezTo>
                      <a:pt x="825" y="156"/>
                      <a:pt x="780" y="37"/>
                      <a:pt x="696" y="8"/>
                    </a:cubicBezTo>
                    <a:cubicBezTo>
                      <a:pt x="680" y="2"/>
                      <a:pt x="664" y="0"/>
                      <a:pt x="648" y="2"/>
                    </a:cubicBezTo>
                    <a:close/>
                  </a:path>
                </a:pathLst>
              </a:custGeom>
              <a:solidFill>
                <a:srgbClr val="45961C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3" name="Freeform 405"/>
              <p:cNvSpPr>
                <a:spLocks/>
              </p:cNvSpPr>
              <p:nvPr/>
            </p:nvSpPr>
            <p:spPr bwMode="auto">
              <a:xfrm rot="20864417">
                <a:off x="7318242" y="4584598"/>
                <a:ext cx="153424" cy="73447"/>
              </a:xfrm>
              <a:custGeom>
                <a:avLst/>
                <a:gdLst/>
                <a:ahLst/>
                <a:cxnLst>
                  <a:cxn ang="0">
                    <a:pos x="158" y="26"/>
                  </a:cxn>
                  <a:cxn ang="0">
                    <a:pos x="167" y="29"/>
                  </a:cxn>
                  <a:cxn ang="0">
                    <a:pos x="171" y="32"/>
                  </a:cxn>
                  <a:cxn ang="0">
                    <a:pos x="172" y="36"/>
                  </a:cxn>
                  <a:cxn ang="0">
                    <a:pos x="173" y="42"/>
                  </a:cxn>
                  <a:cxn ang="0">
                    <a:pos x="172" y="49"/>
                  </a:cxn>
                  <a:cxn ang="0">
                    <a:pos x="171" y="57"/>
                  </a:cxn>
                  <a:cxn ang="0">
                    <a:pos x="164" y="73"/>
                  </a:cxn>
                  <a:cxn ang="0">
                    <a:pos x="153" y="84"/>
                  </a:cxn>
                  <a:cxn ang="0">
                    <a:pos x="138" y="87"/>
                  </a:cxn>
                  <a:cxn ang="0">
                    <a:pos x="118" y="85"/>
                  </a:cxn>
                  <a:cxn ang="0">
                    <a:pos x="57" y="69"/>
                  </a:cxn>
                  <a:cxn ang="0">
                    <a:pos x="53" y="84"/>
                  </a:cxn>
                  <a:cxn ang="0">
                    <a:pos x="49" y="87"/>
                  </a:cxn>
                  <a:cxn ang="0">
                    <a:pos x="39" y="85"/>
                  </a:cxn>
                  <a:cxn ang="0">
                    <a:pos x="32" y="83"/>
                  </a:cxn>
                  <a:cxn ang="0">
                    <a:pos x="28" y="81"/>
                  </a:cxn>
                  <a:cxn ang="0">
                    <a:pos x="26" y="79"/>
                  </a:cxn>
                  <a:cxn ang="0">
                    <a:pos x="26" y="77"/>
                  </a:cxn>
                  <a:cxn ang="0">
                    <a:pos x="30" y="62"/>
                  </a:cxn>
                  <a:cxn ang="0">
                    <a:pos x="3" y="56"/>
                  </a:cxn>
                  <a:cxn ang="0">
                    <a:pos x="1" y="54"/>
                  </a:cxn>
                  <a:cxn ang="0">
                    <a:pos x="0" y="51"/>
                  </a:cxn>
                  <a:cxn ang="0">
                    <a:pos x="0" y="46"/>
                  </a:cxn>
                  <a:cxn ang="0">
                    <a:pos x="2" y="38"/>
                  </a:cxn>
                  <a:cxn ang="0">
                    <a:pos x="4" y="29"/>
                  </a:cxn>
                  <a:cxn ang="0">
                    <a:pos x="7" y="25"/>
                  </a:cxn>
                  <a:cxn ang="0">
                    <a:pos x="9" y="22"/>
                  </a:cxn>
                  <a:cxn ang="0">
                    <a:pos x="12" y="22"/>
                  </a:cxn>
                  <a:cxn ang="0">
                    <a:pos x="38" y="29"/>
                  </a:cxn>
                  <a:cxn ang="0">
                    <a:pos x="45" y="3"/>
                  </a:cxn>
                  <a:cxn ang="0">
                    <a:pos x="46" y="1"/>
                  </a:cxn>
                  <a:cxn ang="0">
                    <a:pos x="49" y="0"/>
                  </a:cxn>
                  <a:cxn ang="0">
                    <a:pos x="53" y="0"/>
                  </a:cxn>
                  <a:cxn ang="0">
                    <a:pos x="60" y="1"/>
                  </a:cxn>
                  <a:cxn ang="0">
                    <a:pos x="70" y="5"/>
                  </a:cxn>
                  <a:cxn ang="0">
                    <a:pos x="72" y="10"/>
                  </a:cxn>
                  <a:cxn ang="0">
                    <a:pos x="66" y="36"/>
                  </a:cxn>
                  <a:cxn ang="0">
                    <a:pos x="122" y="50"/>
                  </a:cxn>
                  <a:cxn ang="0">
                    <a:pos x="137" y="51"/>
                  </a:cxn>
                  <a:cxn ang="0">
                    <a:pos x="145" y="41"/>
                  </a:cxn>
                  <a:cxn ang="0">
                    <a:pos x="145" y="36"/>
                  </a:cxn>
                  <a:cxn ang="0">
                    <a:pos x="145" y="32"/>
                  </a:cxn>
                  <a:cxn ang="0">
                    <a:pos x="145" y="29"/>
                  </a:cxn>
                  <a:cxn ang="0">
                    <a:pos x="145" y="27"/>
                  </a:cxn>
                  <a:cxn ang="0">
                    <a:pos x="146" y="25"/>
                  </a:cxn>
                  <a:cxn ang="0">
                    <a:pos x="148" y="25"/>
                  </a:cxn>
                  <a:cxn ang="0">
                    <a:pos x="152" y="25"/>
                  </a:cxn>
                  <a:cxn ang="0">
                    <a:pos x="158" y="26"/>
                  </a:cxn>
                  <a:cxn ang="0">
                    <a:pos x="158" y="26"/>
                  </a:cxn>
                </a:cxnLst>
                <a:rect l="0" t="0" r="r" b="b"/>
                <a:pathLst>
                  <a:path w="173" h="88">
                    <a:moveTo>
                      <a:pt x="158" y="26"/>
                    </a:moveTo>
                    <a:cubicBezTo>
                      <a:pt x="162" y="27"/>
                      <a:pt x="165" y="28"/>
                      <a:pt x="167" y="29"/>
                    </a:cubicBezTo>
                    <a:cubicBezTo>
                      <a:pt x="169" y="30"/>
                      <a:pt x="170" y="31"/>
                      <a:pt x="171" y="32"/>
                    </a:cubicBezTo>
                    <a:cubicBezTo>
                      <a:pt x="172" y="33"/>
                      <a:pt x="172" y="34"/>
                      <a:pt x="172" y="36"/>
                    </a:cubicBezTo>
                    <a:cubicBezTo>
                      <a:pt x="173" y="38"/>
                      <a:pt x="173" y="40"/>
                      <a:pt x="173" y="42"/>
                    </a:cubicBezTo>
                    <a:cubicBezTo>
                      <a:pt x="173" y="44"/>
                      <a:pt x="172" y="47"/>
                      <a:pt x="172" y="49"/>
                    </a:cubicBezTo>
                    <a:cubicBezTo>
                      <a:pt x="172" y="52"/>
                      <a:pt x="171" y="54"/>
                      <a:pt x="171" y="57"/>
                    </a:cubicBezTo>
                    <a:cubicBezTo>
                      <a:pt x="169" y="63"/>
                      <a:pt x="167" y="69"/>
                      <a:pt x="164" y="73"/>
                    </a:cubicBezTo>
                    <a:cubicBezTo>
                      <a:pt x="161" y="78"/>
                      <a:pt x="157" y="81"/>
                      <a:pt x="153" y="84"/>
                    </a:cubicBezTo>
                    <a:cubicBezTo>
                      <a:pt x="148" y="86"/>
                      <a:pt x="143" y="87"/>
                      <a:pt x="138" y="87"/>
                    </a:cubicBezTo>
                    <a:cubicBezTo>
                      <a:pt x="132" y="88"/>
                      <a:pt x="125" y="87"/>
                      <a:pt x="118" y="85"/>
                    </a:cubicBezTo>
                    <a:lnTo>
                      <a:pt x="57" y="69"/>
                    </a:lnTo>
                    <a:lnTo>
                      <a:pt x="53" y="84"/>
                    </a:lnTo>
                    <a:cubicBezTo>
                      <a:pt x="53" y="85"/>
                      <a:pt x="52" y="86"/>
                      <a:pt x="49" y="87"/>
                    </a:cubicBezTo>
                    <a:cubicBezTo>
                      <a:pt x="47" y="87"/>
                      <a:pt x="43" y="87"/>
                      <a:pt x="39" y="85"/>
                    </a:cubicBezTo>
                    <a:cubicBezTo>
                      <a:pt x="36" y="85"/>
                      <a:pt x="34" y="84"/>
                      <a:pt x="32" y="83"/>
                    </a:cubicBezTo>
                    <a:cubicBezTo>
                      <a:pt x="30" y="83"/>
                      <a:pt x="29" y="82"/>
                      <a:pt x="28" y="81"/>
                    </a:cubicBezTo>
                    <a:cubicBezTo>
                      <a:pt x="27" y="81"/>
                      <a:pt x="27" y="80"/>
                      <a:pt x="26" y="79"/>
                    </a:cubicBezTo>
                    <a:cubicBezTo>
                      <a:pt x="26" y="78"/>
                      <a:pt x="26" y="77"/>
                      <a:pt x="26" y="77"/>
                    </a:cubicBezTo>
                    <a:lnTo>
                      <a:pt x="30" y="62"/>
                    </a:lnTo>
                    <a:lnTo>
                      <a:pt x="3" y="56"/>
                    </a:lnTo>
                    <a:cubicBezTo>
                      <a:pt x="2" y="55"/>
                      <a:pt x="2" y="55"/>
                      <a:pt x="1" y="54"/>
                    </a:cubicBezTo>
                    <a:cubicBezTo>
                      <a:pt x="0" y="54"/>
                      <a:pt x="0" y="53"/>
                      <a:pt x="0" y="51"/>
                    </a:cubicBezTo>
                    <a:cubicBezTo>
                      <a:pt x="0" y="50"/>
                      <a:pt x="0" y="48"/>
                      <a:pt x="0" y="46"/>
                    </a:cubicBezTo>
                    <a:cubicBezTo>
                      <a:pt x="0" y="44"/>
                      <a:pt x="1" y="41"/>
                      <a:pt x="2" y="38"/>
                    </a:cubicBezTo>
                    <a:cubicBezTo>
                      <a:pt x="3" y="34"/>
                      <a:pt x="4" y="32"/>
                      <a:pt x="4" y="29"/>
                    </a:cubicBezTo>
                    <a:cubicBezTo>
                      <a:pt x="5" y="27"/>
                      <a:pt x="6" y="26"/>
                      <a:pt x="7" y="25"/>
                    </a:cubicBezTo>
                    <a:cubicBezTo>
                      <a:pt x="7" y="23"/>
                      <a:pt x="8" y="23"/>
                      <a:pt x="9" y="22"/>
                    </a:cubicBezTo>
                    <a:cubicBezTo>
                      <a:pt x="10" y="22"/>
                      <a:pt x="11" y="22"/>
                      <a:pt x="12" y="22"/>
                    </a:cubicBezTo>
                    <a:lnTo>
                      <a:pt x="38" y="29"/>
                    </a:lnTo>
                    <a:lnTo>
                      <a:pt x="45" y="3"/>
                    </a:lnTo>
                    <a:cubicBezTo>
                      <a:pt x="45" y="2"/>
                      <a:pt x="46" y="1"/>
                      <a:pt x="46" y="1"/>
                    </a:cubicBezTo>
                    <a:cubicBezTo>
                      <a:pt x="47" y="0"/>
                      <a:pt x="48" y="0"/>
                      <a:pt x="49" y="0"/>
                    </a:cubicBezTo>
                    <a:cubicBezTo>
                      <a:pt x="50" y="0"/>
                      <a:pt x="51" y="0"/>
                      <a:pt x="53" y="0"/>
                    </a:cubicBezTo>
                    <a:cubicBezTo>
                      <a:pt x="55" y="0"/>
                      <a:pt x="57" y="0"/>
                      <a:pt x="60" y="1"/>
                    </a:cubicBezTo>
                    <a:cubicBezTo>
                      <a:pt x="65" y="2"/>
                      <a:pt x="68" y="4"/>
                      <a:pt x="70" y="5"/>
                    </a:cubicBezTo>
                    <a:cubicBezTo>
                      <a:pt x="72" y="7"/>
                      <a:pt x="73" y="8"/>
                      <a:pt x="72" y="10"/>
                    </a:cubicBezTo>
                    <a:lnTo>
                      <a:pt x="66" y="36"/>
                    </a:lnTo>
                    <a:lnTo>
                      <a:pt x="122" y="50"/>
                    </a:lnTo>
                    <a:cubicBezTo>
                      <a:pt x="128" y="52"/>
                      <a:pt x="133" y="52"/>
                      <a:pt x="137" y="51"/>
                    </a:cubicBezTo>
                    <a:cubicBezTo>
                      <a:pt x="141" y="49"/>
                      <a:pt x="143" y="46"/>
                      <a:pt x="145" y="41"/>
                    </a:cubicBezTo>
                    <a:cubicBezTo>
                      <a:pt x="145" y="39"/>
                      <a:pt x="145" y="37"/>
                      <a:pt x="145" y="36"/>
                    </a:cubicBezTo>
                    <a:cubicBezTo>
                      <a:pt x="145" y="34"/>
                      <a:pt x="145" y="33"/>
                      <a:pt x="145" y="32"/>
                    </a:cubicBezTo>
                    <a:cubicBezTo>
                      <a:pt x="145" y="31"/>
                      <a:pt x="145" y="30"/>
                      <a:pt x="145" y="29"/>
                    </a:cubicBezTo>
                    <a:cubicBezTo>
                      <a:pt x="145" y="28"/>
                      <a:pt x="145" y="27"/>
                      <a:pt x="145" y="27"/>
                    </a:cubicBezTo>
                    <a:cubicBezTo>
                      <a:pt x="145" y="26"/>
                      <a:pt x="145" y="26"/>
                      <a:pt x="146" y="25"/>
                    </a:cubicBezTo>
                    <a:cubicBezTo>
                      <a:pt x="146" y="25"/>
                      <a:pt x="147" y="25"/>
                      <a:pt x="148" y="25"/>
                    </a:cubicBezTo>
                    <a:cubicBezTo>
                      <a:pt x="149" y="25"/>
                      <a:pt x="150" y="25"/>
                      <a:pt x="152" y="25"/>
                    </a:cubicBezTo>
                    <a:cubicBezTo>
                      <a:pt x="154" y="25"/>
                      <a:pt x="156" y="25"/>
                      <a:pt x="158" y="26"/>
                    </a:cubicBezTo>
                    <a:lnTo>
                      <a:pt x="158" y="2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4" name="Freeform 406"/>
              <p:cNvSpPr>
                <a:spLocks/>
              </p:cNvSpPr>
              <p:nvPr/>
            </p:nvSpPr>
            <p:spPr bwMode="auto">
              <a:xfrm rot="20864417">
                <a:off x="7349827" y="4496518"/>
                <a:ext cx="124658" cy="91809"/>
              </a:xfrm>
              <a:custGeom>
                <a:avLst/>
                <a:gdLst/>
                <a:ahLst/>
                <a:cxnLst>
                  <a:cxn ang="0">
                    <a:pos x="33" y="2"/>
                  </a:cxn>
                  <a:cxn ang="0">
                    <a:pos x="41" y="5"/>
                  </a:cxn>
                  <a:cxn ang="0">
                    <a:pos x="46" y="7"/>
                  </a:cxn>
                  <a:cxn ang="0">
                    <a:pos x="48" y="9"/>
                  </a:cxn>
                  <a:cxn ang="0">
                    <a:pos x="48" y="11"/>
                  </a:cxn>
                  <a:cxn ang="0">
                    <a:pos x="47" y="13"/>
                  </a:cxn>
                  <a:cxn ang="0">
                    <a:pos x="45" y="16"/>
                  </a:cxn>
                  <a:cxn ang="0">
                    <a:pos x="43" y="20"/>
                  </a:cxn>
                  <a:cxn ang="0">
                    <a:pos x="42" y="24"/>
                  </a:cxn>
                  <a:cxn ang="0">
                    <a:pos x="41" y="30"/>
                  </a:cxn>
                  <a:cxn ang="0">
                    <a:pos x="43" y="37"/>
                  </a:cxn>
                  <a:cxn ang="0">
                    <a:pos x="48" y="44"/>
                  </a:cxn>
                  <a:cxn ang="0">
                    <a:pos x="56" y="54"/>
                  </a:cxn>
                  <a:cxn ang="0">
                    <a:pos x="131" y="73"/>
                  </a:cxn>
                  <a:cxn ang="0">
                    <a:pos x="133" y="74"/>
                  </a:cxn>
                  <a:cxn ang="0">
                    <a:pos x="134" y="77"/>
                  </a:cxn>
                  <a:cxn ang="0">
                    <a:pos x="134" y="83"/>
                  </a:cxn>
                  <a:cxn ang="0">
                    <a:pos x="132" y="91"/>
                  </a:cxn>
                  <a:cxn ang="0">
                    <a:pos x="129" y="99"/>
                  </a:cxn>
                  <a:cxn ang="0">
                    <a:pos x="127" y="104"/>
                  </a:cxn>
                  <a:cxn ang="0">
                    <a:pos x="125" y="106"/>
                  </a:cxn>
                  <a:cxn ang="0">
                    <a:pos x="122" y="106"/>
                  </a:cxn>
                  <a:cxn ang="0">
                    <a:pos x="3" y="76"/>
                  </a:cxn>
                  <a:cxn ang="0">
                    <a:pos x="1" y="75"/>
                  </a:cxn>
                  <a:cxn ang="0">
                    <a:pos x="0" y="72"/>
                  </a:cxn>
                  <a:cxn ang="0">
                    <a:pos x="0" y="67"/>
                  </a:cxn>
                  <a:cxn ang="0">
                    <a:pos x="1" y="60"/>
                  </a:cxn>
                  <a:cxn ang="0">
                    <a:pos x="3" y="53"/>
                  </a:cxn>
                  <a:cxn ang="0">
                    <a:pos x="6" y="49"/>
                  </a:cxn>
                  <a:cxn ang="0">
                    <a:pos x="8" y="48"/>
                  </a:cxn>
                  <a:cxn ang="0">
                    <a:pos x="10" y="48"/>
                  </a:cxn>
                  <a:cxn ang="0">
                    <a:pos x="25" y="51"/>
                  </a:cxn>
                  <a:cxn ang="0">
                    <a:pos x="16" y="40"/>
                  </a:cxn>
                  <a:cxn ang="0">
                    <a:pos x="11" y="30"/>
                  </a:cxn>
                  <a:cxn ang="0">
                    <a:pos x="10" y="22"/>
                  </a:cxn>
                  <a:cxn ang="0">
                    <a:pos x="11" y="14"/>
                  </a:cxn>
                  <a:cxn ang="0">
                    <a:pos x="12" y="10"/>
                  </a:cxn>
                  <a:cxn ang="0">
                    <a:pos x="14" y="6"/>
                  </a:cxn>
                  <a:cxn ang="0">
                    <a:pos x="16" y="3"/>
                  </a:cxn>
                  <a:cxn ang="0">
                    <a:pos x="17" y="1"/>
                  </a:cxn>
                  <a:cxn ang="0">
                    <a:pos x="19" y="0"/>
                  </a:cxn>
                  <a:cxn ang="0">
                    <a:pos x="22" y="0"/>
                  </a:cxn>
                  <a:cxn ang="0">
                    <a:pos x="26" y="1"/>
                  </a:cxn>
                  <a:cxn ang="0">
                    <a:pos x="33" y="2"/>
                  </a:cxn>
                  <a:cxn ang="0">
                    <a:pos x="33" y="2"/>
                  </a:cxn>
                </a:cxnLst>
                <a:rect l="0" t="0" r="r" b="b"/>
                <a:pathLst>
                  <a:path w="134" h="107">
                    <a:moveTo>
                      <a:pt x="33" y="2"/>
                    </a:moveTo>
                    <a:cubicBezTo>
                      <a:pt x="37" y="3"/>
                      <a:pt x="39" y="4"/>
                      <a:pt x="41" y="5"/>
                    </a:cubicBezTo>
                    <a:cubicBezTo>
                      <a:pt x="43" y="5"/>
                      <a:pt x="45" y="6"/>
                      <a:pt x="46" y="7"/>
                    </a:cubicBezTo>
                    <a:cubicBezTo>
                      <a:pt x="47" y="7"/>
                      <a:pt x="48" y="8"/>
                      <a:pt x="48" y="9"/>
                    </a:cubicBezTo>
                    <a:cubicBezTo>
                      <a:pt x="48" y="9"/>
                      <a:pt x="48" y="10"/>
                      <a:pt x="48" y="11"/>
                    </a:cubicBezTo>
                    <a:cubicBezTo>
                      <a:pt x="48" y="12"/>
                      <a:pt x="48" y="13"/>
                      <a:pt x="47" y="13"/>
                    </a:cubicBezTo>
                    <a:cubicBezTo>
                      <a:pt x="46" y="14"/>
                      <a:pt x="46" y="15"/>
                      <a:pt x="45" y="16"/>
                    </a:cubicBezTo>
                    <a:cubicBezTo>
                      <a:pt x="45" y="17"/>
                      <a:pt x="44" y="18"/>
                      <a:pt x="43" y="20"/>
                    </a:cubicBezTo>
                    <a:cubicBezTo>
                      <a:pt x="43" y="21"/>
                      <a:pt x="42" y="22"/>
                      <a:pt x="42" y="24"/>
                    </a:cubicBezTo>
                    <a:cubicBezTo>
                      <a:pt x="41" y="26"/>
                      <a:pt x="41" y="28"/>
                      <a:pt x="41" y="30"/>
                    </a:cubicBezTo>
                    <a:cubicBezTo>
                      <a:pt x="42" y="32"/>
                      <a:pt x="42" y="34"/>
                      <a:pt x="43" y="37"/>
                    </a:cubicBezTo>
                    <a:cubicBezTo>
                      <a:pt x="45" y="39"/>
                      <a:pt x="46" y="42"/>
                      <a:pt x="48" y="44"/>
                    </a:cubicBezTo>
                    <a:cubicBezTo>
                      <a:pt x="50" y="47"/>
                      <a:pt x="53" y="50"/>
                      <a:pt x="56" y="54"/>
                    </a:cubicBezTo>
                    <a:lnTo>
                      <a:pt x="131" y="73"/>
                    </a:lnTo>
                    <a:cubicBezTo>
                      <a:pt x="132" y="73"/>
                      <a:pt x="132" y="73"/>
                      <a:pt x="133" y="74"/>
                    </a:cubicBezTo>
                    <a:cubicBezTo>
                      <a:pt x="133" y="75"/>
                      <a:pt x="134" y="76"/>
                      <a:pt x="134" y="77"/>
                    </a:cubicBezTo>
                    <a:cubicBezTo>
                      <a:pt x="134" y="79"/>
                      <a:pt x="134" y="81"/>
                      <a:pt x="134" y="83"/>
                    </a:cubicBezTo>
                    <a:cubicBezTo>
                      <a:pt x="133" y="85"/>
                      <a:pt x="133" y="88"/>
                      <a:pt x="132" y="91"/>
                    </a:cubicBezTo>
                    <a:cubicBezTo>
                      <a:pt x="131" y="94"/>
                      <a:pt x="130" y="97"/>
                      <a:pt x="129" y="99"/>
                    </a:cubicBezTo>
                    <a:cubicBezTo>
                      <a:pt x="129" y="101"/>
                      <a:pt x="128" y="103"/>
                      <a:pt x="127" y="104"/>
                    </a:cubicBezTo>
                    <a:cubicBezTo>
                      <a:pt x="126" y="105"/>
                      <a:pt x="126" y="106"/>
                      <a:pt x="125" y="106"/>
                    </a:cubicBezTo>
                    <a:cubicBezTo>
                      <a:pt x="124" y="107"/>
                      <a:pt x="123" y="107"/>
                      <a:pt x="122" y="106"/>
                    </a:cubicBezTo>
                    <a:lnTo>
                      <a:pt x="3" y="76"/>
                    </a:lnTo>
                    <a:cubicBezTo>
                      <a:pt x="2" y="76"/>
                      <a:pt x="1" y="76"/>
                      <a:pt x="1" y="75"/>
                    </a:cubicBezTo>
                    <a:cubicBezTo>
                      <a:pt x="0" y="74"/>
                      <a:pt x="0" y="73"/>
                      <a:pt x="0" y="72"/>
                    </a:cubicBezTo>
                    <a:cubicBezTo>
                      <a:pt x="0" y="71"/>
                      <a:pt x="0" y="69"/>
                      <a:pt x="0" y="67"/>
                    </a:cubicBezTo>
                    <a:cubicBezTo>
                      <a:pt x="0" y="66"/>
                      <a:pt x="1" y="63"/>
                      <a:pt x="1" y="60"/>
                    </a:cubicBezTo>
                    <a:cubicBezTo>
                      <a:pt x="2" y="58"/>
                      <a:pt x="3" y="55"/>
                      <a:pt x="3" y="53"/>
                    </a:cubicBezTo>
                    <a:cubicBezTo>
                      <a:pt x="4" y="52"/>
                      <a:pt x="5" y="50"/>
                      <a:pt x="6" y="49"/>
                    </a:cubicBezTo>
                    <a:cubicBezTo>
                      <a:pt x="6" y="48"/>
                      <a:pt x="7" y="48"/>
                      <a:pt x="8" y="48"/>
                    </a:cubicBezTo>
                    <a:cubicBezTo>
                      <a:pt x="9" y="47"/>
                      <a:pt x="9" y="47"/>
                      <a:pt x="10" y="48"/>
                    </a:cubicBezTo>
                    <a:lnTo>
                      <a:pt x="25" y="51"/>
                    </a:lnTo>
                    <a:cubicBezTo>
                      <a:pt x="21" y="47"/>
                      <a:pt x="19" y="43"/>
                      <a:pt x="16" y="40"/>
                    </a:cubicBezTo>
                    <a:cubicBezTo>
                      <a:pt x="14" y="36"/>
                      <a:pt x="13" y="33"/>
                      <a:pt x="11" y="30"/>
                    </a:cubicBezTo>
                    <a:cubicBezTo>
                      <a:pt x="10" y="27"/>
                      <a:pt x="10" y="24"/>
                      <a:pt x="10" y="22"/>
                    </a:cubicBezTo>
                    <a:cubicBezTo>
                      <a:pt x="10" y="19"/>
                      <a:pt x="10" y="16"/>
                      <a:pt x="11" y="14"/>
                    </a:cubicBezTo>
                    <a:cubicBezTo>
                      <a:pt x="11" y="13"/>
                      <a:pt x="11" y="12"/>
                      <a:pt x="12" y="10"/>
                    </a:cubicBezTo>
                    <a:cubicBezTo>
                      <a:pt x="12" y="9"/>
                      <a:pt x="13" y="8"/>
                      <a:pt x="14" y="6"/>
                    </a:cubicBezTo>
                    <a:cubicBezTo>
                      <a:pt x="14" y="5"/>
                      <a:pt x="15" y="4"/>
                      <a:pt x="16" y="3"/>
                    </a:cubicBezTo>
                    <a:cubicBezTo>
                      <a:pt x="16" y="2"/>
                      <a:pt x="17" y="1"/>
                      <a:pt x="17" y="1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20" y="0"/>
                      <a:pt x="21" y="0"/>
                      <a:pt x="22" y="0"/>
                    </a:cubicBezTo>
                    <a:cubicBezTo>
                      <a:pt x="23" y="0"/>
                      <a:pt x="24" y="0"/>
                      <a:pt x="26" y="1"/>
                    </a:cubicBezTo>
                    <a:cubicBezTo>
                      <a:pt x="28" y="1"/>
                      <a:pt x="30" y="2"/>
                      <a:pt x="33" y="2"/>
                    </a:cubicBezTo>
                    <a:lnTo>
                      <a:pt x="33" y="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5" name="Freeform 407"/>
              <p:cNvSpPr>
                <a:spLocks noEditPoints="1"/>
              </p:cNvSpPr>
              <p:nvPr/>
            </p:nvSpPr>
            <p:spPr bwMode="auto">
              <a:xfrm rot="20864417">
                <a:off x="7358335" y="4390499"/>
                <a:ext cx="134247" cy="110169"/>
              </a:xfrm>
              <a:custGeom>
                <a:avLst/>
                <a:gdLst/>
                <a:ahLst/>
                <a:cxnLst>
                  <a:cxn ang="0">
                    <a:pos x="144" y="23"/>
                  </a:cxn>
                  <a:cxn ang="0">
                    <a:pos x="147" y="25"/>
                  </a:cxn>
                  <a:cxn ang="0">
                    <a:pos x="147" y="29"/>
                  </a:cxn>
                  <a:cxn ang="0">
                    <a:pos x="145" y="38"/>
                  </a:cxn>
                  <a:cxn ang="0">
                    <a:pos x="143" y="47"/>
                  </a:cxn>
                  <a:cxn ang="0">
                    <a:pos x="140" y="50"/>
                  </a:cxn>
                  <a:cxn ang="0">
                    <a:pos x="137" y="51"/>
                  </a:cxn>
                  <a:cxn ang="0">
                    <a:pos x="127" y="48"/>
                  </a:cxn>
                  <a:cxn ang="0">
                    <a:pos x="135" y="68"/>
                  </a:cxn>
                  <a:cxn ang="0">
                    <a:pos x="135" y="90"/>
                  </a:cxn>
                  <a:cxn ang="0">
                    <a:pos x="128" y="107"/>
                  </a:cxn>
                  <a:cxn ang="0">
                    <a:pos x="117" y="119"/>
                  </a:cxn>
                  <a:cxn ang="0">
                    <a:pos x="102" y="125"/>
                  </a:cxn>
                  <a:cxn ang="0">
                    <a:pos x="85" y="124"/>
                  </a:cxn>
                  <a:cxn ang="0">
                    <a:pos x="68" y="115"/>
                  </a:cxn>
                  <a:cxn ang="0">
                    <a:pos x="58" y="100"/>
                  </a:cxn>
                  <a:cxn ang="0">
                    <a:pos x="56" y="78"/>
                  </a:cxn>
                  <a:cxn ang="0">
                    <a:pos x="60" y="49"/>
                  </a:cxn>
                  <a:cxn ang="0">
                    <a:pos x="63" y="37"/>
                  </a:cxn>
                  <a:cxn ang="0">
                    <a:pos x="56" y="36"/>
                  </a:cxn>
                  <a:cxn ang="0">
                    <a:pos x="46" y="34"/>
                  </a:cxn>
                  <a:cxn ang="0">
                    <a:pos x="38" y="36"/>
                  </a:cxn>
                  <a:cxn ang="0">
                    <a:pos x="32" y="42"/>
                  </a:cxn>
                  <a:cxn ang="0">
                    <a:pos x="28" y="53"/>
                  </a:cxn>
                  <a:cxn ang="0">
                    <a:pos x="26" y="68"/>
                  </a:cxn>
                  <a:cxn ang="0">
                    <a:pos x="27" y="81"/>
                  </a:cxn>
                  <a:cxn ang="0">
                    <a:pos x="29" y="90"/>
                  </a:cxn>
                  <a:cxn ang="0">
                    <a:pos x="30" y="96"/>
                  </a:cxn>
                  <a:cxn ang="0">
                    <a:pos x="28" y="99"/>
                  </a:cxn>
                  <a:cxn ang="0">
                    <a:pos x="25" y="100"/>
                  </a:cxn>
                  <a:cxn ang="0">
                    <a:pos x="21" y="100"/>
                  </a:cxn>
                  <a:cxn ang="0">
                    <a:pos x="15" y="99"/>
                  </a:cxn>
                  <a:cxn ang="0">
                    <a:pos x="8" y="97"/>
                  </a:cxn>
                  <a:cxn ang="0">
                    <a:pos x="5" y="93"/>
                  </a:cxn>
                  <a:cxn ang="0">
                    <a:pos x="2" y="85"/>
                  </a:cxn>
                  <a:cxn ang="0">
                    <a:pos x="1" y="73"/>
                  </a:cxn>
                  <a:cxn ang="0">
                    <a:pos x="1" y="59"/>
                  </a:cxn>
                  <a:cxn ang="0">
                    <a:pos x="3" y="43"/>
                  </a:cxn>
                  <a:cxn ang="0">
                    <a:pos x="12" y="20"/>
                  </a:cxn>
                  <a:cxn ang="0">
                    <a:pos x="25" y="6"/>
                  </a:cxn>
                  <a:cxn ang="0">
                    <a:pos x="42" y="0"/>
                  </a:cxn>
                  <a:cxn ang="0">
                    <a:pos x="64" y="2"/>
                  </a:cxn>
                  <a:cxn ang="0">
                    <a:pos x="144" y="23"/>
                  </a:cxn>
                  <a:cxn ang="0">
                    <a:pos x="85" y="43"/>
                  </a:cxn>
                  <a:cxn ang="0">
                    <a:pos x="81" y="56"/>
                  </a:cxn>
                  <a:cxn ang="0">
                    <a:pos x="79" y="70"/>
                  </a:cxn>
                  <a:cxn ang="0">
                    <a:pos x="80" y="80"/>
                  </a:cxn>
                  <a:cxn ang="0">
                    <a:pos x="85" y="87"/>
                  </a:cxn>
                  <a:cxn ang="0">
                    <a:pos x="92" y="90"/>
                  </a:cxn>
                  <a:cxn ang="0">
                    <a:pos x="105" y="89"/>
                  </a:cxn>
                  <a:cxn ang="0">
                    <a:pos x="113" y="77"/>
                  </a:cxn>
                  <a:cxn ang="0">
                    <a:pos x="112" y="63"/>
                  </a:cxn>
                  <a:cxn ang="0">
                    <a:pos x="105" y="48"/>
                  </a:cxn>
                  <a:cxn ang="0">
                    <a:pos x="85" y="43"/>
                  </a:cxn>
                </a:cxnLst>
                <a:rect l="0" t="0" r="r" b="b"/>
                <a:pathLst>
                  <a:path w="147" h="126">
                    <a:moveTo>
                      <a:pt x="144" y="23"/>
                    </a:moveTo>
                    <a:cubicBezTo>
                      <a:pt x="145" y="23"/>
                      <a:pt x="146" y="24"/>
                      <a:pt x="147" y="25"/>
                    </a:cubicBezTo>
                    <a:cubicBezTo>
                      <a:pt x="147" y="26"/>
                      <a:pt x="147" y="27"/>
                      <a:pt x="147" y="29"/>
                    </a:cubicBezTo>
                    <a:cubicBezTo>
                      <a:pt x="147" y="31"/>
                      <a:pt x="146" y="34"/>
                      <a:pt x="145" y="38"/>
                    </a:cubicBezTo>
                    <a:cubicBezTo>
                      <a:pt x="144" y="42"/>
                      <a:pt x="143" y="45"/>
                      <a:pt x="143" y="47"/>
                    </a:cubicBezTo>
                    <a:cubicBezTo>
                      <a:pt x="142" y="48"/>
                      <a:pt x="141" y="50"/>
                      <a:pt x="140" y="50"/>
                    </a:cubicBezTo>
                    <a:cubicBezTo>
                      <a:pt x="139" y="51"/>
                      <a:pt x="138" y="51"/>
                      <a:pt x="137" y="51"/>
                    </a:cubicBezTo>
                    <a:lnTo>
                      <a:pt x="127" y="48"/>
                    </a:lnTo>
                    <a:cubicBezTo>
                      <a:pt x="131" y="54"/>
                      <a:pt x="134" y="61"/>
                      <a:pt x="135" y="68"/>
                    </a:cubicBezTo>
                    <a:cubicBezTo>
                      <a:pt x="137" y="75"/>
                      <a:pt x="136" y="82"/>
                      <a:pt x="135" y="90"/>
                    </a:cubicBezTo>
                    <a:cubicBezTo>
                      <a:pt x="133" y="96"/>
                      <a:pt x="131" y="102"/>
                      <a:pt x="128" y="107"/>
                    </a:cubicBezTo>
                    <a:cubicBezTo>
                      <a:pt x="125" y="112"/>
                      <a:pt x="121" y="116"/>
                      <a:pt x="117" y="119"/>
                    </a:cubicBezTo>
                    <a:cubicBezTo>
                      <a:pt x="113" y="122"/>
                      <a:pt x="108" y="124"/>
                      <a:pt x="102" y="125"/>
                    </a:cubicBezTo>
                    <a:cubicBezTo>
                      <a:pt x="97" y="126"/>
                      <a:pt x="91" y="125"/>
                      <a:pt x="85" y="124"/>
                    </a:cubicBezTo>
                    <a:cubicBezTo>
                      <a:pt x="78" y="122"/>
                      <a:pt x="72" y="119"/>
                      <a:pt x="68" y="115"/>
                    </a:cubicBezTo>
                    <a:cubicBezTo>
                      <a:pt x="63" y="111"/>
                      <a:pt x="60" y="106"/>
                      <a:pt x="58" y="100"/>
                    </a:cubicBezTo>
                    <a:cubicBezTo>
                      <a:pt x="56" y="93"/>
                      <a:pt x="55" y="86"/>
                      <a:pt x="56" y="78"/>
                    </a:cubicBezTo>
                    <a:cubicBezTo>
                      <a:pt x="56" y="69"/>
                      <a:pt x="58" y="60"/>
                      <a:pt x="60" y="49"/>
                    </a:cubicBezTo>
                    <a:lnTo>
                      <a:pt x="63" y="37"/>
                    </a:lnTo>
                    <a:lnTo>
                      <a:pt x="56" y="36"/>
                    </a:lnTo>
                    <a:cubicBezTo>
                      <a:pt x="52" y="35"/>
                      <a:pt x="49" y="34"/>
                      <a:pt x="46" y="34"/>
                    </a:cubicBezTo>
                    <a:cubicBezTo>
                      <a:pt x="43" y="34"/>
                      <a:pt x="40" y="35"/>
                      <a:pt x="38" y="36"/>
                    </a:cubicBezTo>
                    <a:cubicBezTo>
                      <a:pt x="36" y="38"/>
                      <a:pt x="34" y="39"/>
                      <a:pt x="32" y="42"/>
                    </a:cubicBezTo>
                    <a:cubicBezTo>
                      <a:pt x="31" y="45"/>
                      <a:pt x="29" y="48"/>
                      <a:pt x="28" y="53"/>
                    </a:cubicBezTo>
                    <a:cubicBezTo>
                      <a:pt x="27" y="58"/>
                      <a:pt x="26" y="63"/>
                      <a:pt x="26" y="68"/>
                    </a:cubicBezTo>
                    <a:cubicBezTo>
                      <a:pt x="26" y="73"/>
                      <a:pt x="27" y="77"/>
                      <a:pt x="27" y="81"/>
                    </a:cubicBezTo>
                    <a:cubicBezTo>
                      <a:pt x="28" y="85"/>
                      <a:pt x="29" y="88"/>
                      <a:pt x="29" y="90"/>
                    </a:cubicBezTo>
                    <a:cubicBezTo>
                      <a:pt x="30" y="93"/>
                      <a:pt x="30" y="95"/>
                      <a:pt x="30" y="96"/>
                    </a:cubicBezTo>
                    <a:cubicBezTo>
                      <a:pt x="30" y="97"/>
                      <a:pt x="29" y="98"/>
                      <a:pt x="28" y="99"/>
                    </a:cubicBezTo>
                    <a:cubicBezTo>
                      <a:pt x="27" y="99"/>
                      <a:pt x="26" y="100"/>
                      <a:pt x="25" y="100"/>
                    </a:cubicBezTo>
                    <a:cubicBezTo>
                      <a:pt x="24" y="100"/>
                      <a:pt x="22" y="100"/>
                      <a:pt x="21" y="100"/>
                    </a:cubicBezTo>
                    <a:cubicBezTo>
                      <a:pt x="19" y="100"/>
                      <a:pt x="17" y="99"/>
                      <a:pt x="15" y="99"/>
                    </a:cubicBezTo>
                    <a:cubicBezTo>
                      <a:pt x="12" y="98"/>
                      <a:pt x="10" y="97"/>
                      <a:pt x="8" y="97"/>
                    </a:cubicBezTo>
                    <a:cubicBezTo>
                      <a:pt x="7" y="96"/>
                      <a:pt x="6" y="95"/>
                      <a:pt x="5" y="93"/>
                    </a:cubicBezTo>
                    <a:cubicBezTo>
                      <a:pt x="4" y="91"/>
                      <a:pt x="3" y="89"/>
                      <a:pt x="2" y="85"/>
                    </a:cubicBezTo>
                    <a:cubicBezTo>
                      <a:pt x="1" y="82"/>
                      <a:pt x="1" y="78"/>
                      <a:pt x="1" y="73"/>
                    </a:cubicBezTo>
                    <a:cubicBezTo>
                      <a:pt x="0" y="69"/>
                      <a:pt x="0" y="64"/>
                      <a:pt x="1" y="59"/>
                    </a:cubicBezTo>
                    <a:cubicBezTo>
                      <a:pt x="1" y="54"/>
                      <a:pt x="2" y="48"/>
                      <a:pt x="3" y="43"/>
                    </a:cubicBezTo>
                    <a:cubicBezTo>
                      <a:pt x="6" y="34"/>
                      <a:pt x="9" y="26"/>
                      <a:pt x="12" y="20"/>
                    </a:cubicBezTo>
                    <a:cubicBezTo>
                      <a:pt x="16" y="14"/>
                      <a:pt x="20" y="9"/>
                      <a:pt x="25" y="6"/>
                    </a:cubicBezTo>
                    <a:cubicBezTo>
                      <a:pt x="30" y="2"/>
                      <a:pt x="35" y="0"/>
                      <a:pt x="42" y="0"/>
                    </a:cubicBezTo>
                    <a:cubicBezTo>
                      <a:pt x="48" y="0"/>
                      <a:pt x="56" y="0"/>
                      <a:pt x="64" y="2"/>
                    </a:cubicBezTo>
                    <a:lnTo>
                      <a:pt x="144" y="23"/>
                    </a:lnTo>
                    <a:close/>
                    <a:moveTo>
                      <a:pt x="85" y="43"/>
                    </a:moveTo>
                    <a:lnTo>
                      <a:pt x="81" y="56"/>
                    </a:lnTo>
                    <a:cubicBezTo>
                      <a:pt x="80" y="61"/>
                      <a:pt x="79" y="66"/>
                      <a:pt x="79" y="70"/>
                    </a:cubicBezTo>
                    <a:cubicBezTo>
                      <a:pt x="79" y="74"/>
                      <a:pt x="79" y="77"/>
                      <a:pt x="80" y="80"/>
                    </a:cubicBezTo>
                    <a:cubicBezTo>
                      <a:pt x="81" y="83"/>
                      <a:pt x="83" y="85"/>
                      <a:pt x="85" y="87"/>
                    </a:cubicBezTo>
                    <a:cubicBezTo>
                      <a:pt x="87" y="89"/>
                      <a:pt x="89" y="90"/>
                      <a:pt x="92" y="90"/>
                    </a:cubicBezTo>
                    <a:cubicBezTo>
                      <a:pt x="97" y="92"/>
                      <a:pt x="101" y="91"/>
                      <a:pt x="105" y="89"/>
                    </a:cubicBezTo>
                    <a:cubicBezTo>
                      <a:pt x="109" y="86"/>
                      <a:pt x="111" y="82"/>
                      <a:pt x="113" y="77"/>
                    </a:cubicBezTo>
                    <a:cubicBezTo>
                      <a:pt x="114" y="72"/>
                      <a:pt x="114" y="67"/>
                      <a:pt x="112" y="63"/>
                    </a:cubicBezTo>
                    <a:cubicBezTo>
                      <a:pt x="111" y="58"/>
                      <a:pt x="108" y="53"/>
                      <a:pt x="105" y="48"/>
                    </a:cubicBezTo>
                    <a:lnTo>
                      <a:pt x="85" y="4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6" name="Freeform 408"/>
              <p:cNvSpPr>
                <a:spLocks/>
              </p:cNvSpPr>
              <p:nvPr/>
            </p:nvSpPr>
            <p:spPr bwMode="auto">
              <a:xfrm rot="20864417">
                <a:off x="7360127" y="4258684"/>
                <a:ext cx="134247" cy="119351"/>
              </a:xfrm>
              <a:custGeom>
                <a:avLst/>
                <a:gdLst/>
                <a:ahLst/>
                <a:cxnLst>
                  <a:cxn ang="0">
                    <a:pos x="151" y="22"/>
                  </a:cxn>
                  <a:cxn ang="0">
                    <a:pos x="153" y="24"/>
                  </a:cxn>
                  <a:cxn ang="0">
                    <a:pos x="154" y="27"/>
                  </a:cxn>
                  <a:cxn ang="0">
                    <a:pos x="154" y="32"/>
                  </a:cxn>
                  <a:cxn ang="0">
                    <a:pos x="152" y="40"/>
                  </a:cxn>
                  <a:cxn ang="0">
                    <a:pos x="150" y="48"/>
                  </a:cxn>
                  <a:cxn ang="0">
                    <a:pos x="147" y="53"/>
                  </a:cxn>
                  <a:cxn ang="0">
                    <a:pos x="145" y="55"/>
                  </a:cxn>
                  <a:cxn ang="0">
                    <a:pos x="142" y="56"/>
                  </a:cxn>
                  <a:cxn ang="0">
                    <a:pos x="74" y="38"/>
                  </a:cxn>
                  <a:cxn ang="0">
                    <a:pos x="60" y="36"/>
                  </a:cxn>
                  <a:cxn ang="0">
                    <a:pos x="51" y="38"/>
                  </a:cxn>
                  <a:cxn ang="0">
                    <a:pos x="44" y="43"/>
                  </a:cxn>
                  <a:cxn ang="0">
                    <a:pos x="40" y="51"/>
                  </a:cxn>
                  <a:cxn ang="0">
                    <a:pos x="41" y="65"/>
                  </a:cxn>
                  <a:cxn ang="0">
                    <a:pos x="51" y="82"/>
                  </a:cxn>
                  <a:cxn ang="0">
                    <a:pos x="131" y="102"/>
                  </a:cxn>
                  <a:cxn ang="0">
                    <a:pos x="133" y="104"/>
                  </a:cxn>
                  <a:cxn ang="0">
                    <a:pos x="134" y="107"/>
                  </a:cxn>
                  <a:cxn ang="0">
                    <a:pos x="133" y="112"/>
                  </a:cxn>
                  <a:cxn ang="0">
                    <a:pos x="132" y="120"/>
                  </a:cxn>
                  <a:cxn ang="0">
                    <a:pos x="129" y="129"/>
                  </a:cxn>
                  <a:cxn ang="0">
                    <a:pos x="127" y="133"/>
                  </a:cxn>
                  <a:cxn ang="0">
                    <a:pos x="125" y="136"/>
                  </a:cxn>
                  <a:cxn ang="0">
                    <a:pos x="122" y="136"/>
                  </a:cxn>
                  <a:cxn ang="0">
                    <a:pos x="3" y="106"/>
                  </a:cxn>
                  <a:cxn ang="0">
                    <a:pos x="1" y="105"/>
                  </a:cxn>
                  <a:cxn ang="0">
                    <a:pos x="0" y="102"/>
                  </a:cxn>
                  <a:cxn ang="0">
                    <a:pos x="0" y="97"/>
                  </a:cxn>
                  <a:cxn ang="0">
                    <a:pos x="1" y="90"/>
                  </a:cxn>
                  <a:cxn ang="0">
                    <a:pos x="3" y="83"/>
                  </a:cxn>
                  <a:cxn ang="0">
                    <a:pos x="5" y="79"/>
                  </a:cxn>
                  <a:cxn ang="0">
                    <a:pos x="8" y="77"/>
                  </a:cxn>
                  <a:cxn ang="0">
                    <a:pos x="10" y="77"/>
                  </a:cxn>
                  <a:cxn ang="0">
                    <a:pos x="24" y="81"/>
                  </a:cxn>
                  <a:cxn ang="0">
                    <a:pos x="13" y="56"/>
                  </a:cxn>
                  <a:cxn ang="0">
                    <a:pos x="13" y="34"/>
                  </a:cxn>
                  <a:cxn ang="0">
                    <a:pos x="22" y="14"/>
                  </a:cxn>
                  <a:cxn ang="0">
                    <a:pos x="37" y="4"/>
                  </a:cxn>
                  <a:cxn ang="0">
                    <a:pos x="55" y="0"/>
                  </a:cxn>
                  <a:cxn ang="0">
                    <a:pos x="77" y="4"/>
                  </a:cxn>
                  <a:cxn ang="0">
                    <a:pos x="151" y="22"/>
                  </a:cxn>
                </a:cxnLst>
                <a:rect l="0" t="0" r="r" b="b"/>
                <a:pathLst>
                  <a:path w="154" h="136">
                    <a:moveTo>
                      <a:pt x="151" y="22"/>
                    </a:moveTo>
                    <a:cubicBezTo>
                      <a:pt x="152" y="22"/>
                      <a:pt x="152" y="23"/>
                      <a:pt x="153" y="24"/>
                    </a:cubicBezTo>
                    <a:cubicBezTo>
                      <a:pt x="154" y="24"/>
                      <a:pt x="154" y="25"/>
                      <a:pt x="154" y="27"/>
                    </a:cubicBezTo>
                    <a:cubicBezTo>
                      <a:pt x="154" y="28"/>
                      <a:pt x="154" y="30"/>
                      <a:pt x="154" y="32"/>
                    </a:cubicBezTo>
                    <a:cubicBezTo>
                      <a:pt x="153" y="34"/>
                      <a:pt x="153" y="37"/>
                      <a:pt x="152" y="40"/>
                    </a:cubicBezTo>
                    <a:cubicBezTo>
                      <a:pt x="151" y="44"/>
                      <a:pt x="150" y="46"/>
                      <a:pt x="150" y="48"/>
                    </a:cubicBezTo>
                    <a:cubicBezTo>
                      <a:pt x="149" y="50"/>
                      <a:pt x="148" y="52"/>
                      <a:pt x="147" y="53"/>
                    </a:cubicBezTo>
                    <a:cubicBezTo>
                      <a:pt x="147" y="54"/>
                      <a:pt x="146" y="55"/>
                      <a:pt x="145" y="55"/>
                    </a:cubicBezTo>
                    <a:cubicBezTo>
                      <a:pt x="144" y="56"/>
                      <a:pt x="143" y="56"/>
                      <a:pt x="142" y="56"/>
                    </a:cubicBezTo>
                    <a:lnTo>
                      <a:pt x="74" y="38"/>
                    </a:lnTo>
                    <a:cubicBezTo>
                      <a:pt x="69" y="37"/>
                      <a:pt x="64" y="36"/>
                      <a:pt x="60" y="36"/>
                    </a:cubicBezTo>
                    <a:cubicBezTo>
                      <a:pt x="57" y="36"/>
                      <a:pt x="54" y="37"/>
                      <a:pt x="51" y="38"/>
                    </a:cubicBezTo>
                    <a:cubicBezTo>
                      <a:pt x="48" y="39"/>
                      <a:pt x="46" y="40"/>
                      <a:pt x="44" y="43"/>
                    </a:cubicBezTo>
                    <a:cubicBezTo>
                      <a:pt x="42" y="45"/>
                      <a:pt x="41" y="48"/>
                      <a:pt x="40" y="51"/>
                    </a:cubicBezTo>
                    <a:cubicBezTo>
                      <a:pt x="39" y="55"/>
                      <a:pt x="39" y="60"/>
                      <a:pt x="41" y="65"/>
                    </a:cubicBezTo>
                    <a:cubicBezTo>
                      <a:pt x="43" y="70"/>
                      <a:pt x="47" y="76"/>
                      <a:pt x="51" y="82"/>
                    </a:cubicBezTo>
                    <a:lnTo>
                      <a:pt x="131" y="102"/>
                    </a:lnTo>
                    <a:cubicBezTo>
                      <a:pt x="131" y="103"/>
                      <a:pt x="132" y="103"/>
                      <a:pt x="133" y="104"/>
                    </a:cubicBezTo>
                    <a:cubicBezTo>
                      <a:pt x="133" y="104"/>
                      <a:pt x="134" y="105"/>
                      <a:pt x="134" y="107"/>
                    </a:cubicBezTo>
                    <a:cubicBezTo>
                      <a:pt x="134" y="108"/>
                      <a:pt x="134" y="110"/>
                      <a:pt x="133" y="112"/>
                    </a:cubicBezTo>
                    <a:cubicBezTo>
                      <a:pt x="133" y="114"/>
                      <a:pt x="132" y="117"/>
                      <a:pt x="132" y="120"/>
                    </a:cubicBezTo>
                    <a:cubicBezTo>
                      <a:pt x="131" y="124"/>
                      <a:pt x="130" y="126"/>
                      <a:pt x="129" y="129"/>
                    </a:cubicBezTo>
                    <a:cubicBezTo>
                      <a:pt x="128" y="131"/>
                      <a:pt x="128" y="132"/>
                      <a:pt x="127" y="133"/>
                    </a:cubicBezTo>
                    <a:cubicBezTo>
                      <a:pt x="126" y="135"/>
                      <a:pt x="125" y="135"/>
                      <a:pt x="125" y="136"/>
                    </a:cubicBezTo>
                    <a:cubicBezTo>
                      <a:pt x="124" y="136"/>
                      <a:pt x="123" y="136"/>
                      <a:pt x="122" y="136"/>
                    </a:cubicBezTo>
                    <a:lnTo>
                      <a:pt x="3" y="106"/>
                    </a:lnTo>
                    <a:cubicBezTo>
                      <a:pt x="2" y="106"/>
                      <a:pt x="1" y="105"/>
                      <a:pt x="1" y="105"/>
                    </a:cubicBezTo>
                    <a:cubicBezTo>
                      <a:pt x="0" y="104"/>
                      <a:pt x="0" y="103"/>
                      <a:pt x="0" y="102"/>
                    </a:cubicBezTo>
                    <a:cubicBezTo>
                      <a:pt x="0" y="100"/>
                      <a:pt x="0" y="99"/>
                      <a:pt x="0" y="97"/>
                    </a:cubicBezTo>
                    <a:cubicBezTo>
                      <a:pt x="0" y="95"/>
                      <a:pt x="1" y="93"/>
                      <a:pt x="1" y="90"/>
                    </a:cubicBezTo>
                    <a:cubicBezTo>
                      <a:pt x="2" y="87"/>
                      <a:pt x="3" y="85"/>
                      <a:pt x="3" y="83"/>
                    </a:cubicBezTo>
                    <a:cubicBezTo>
                      <a:pt x="4" y="81"/>
                      <a:pt x="5" y="80"/>
                      <a:pt x="5" y="79"/>
                    </a:cubicBezTo>
                    <a:cubicBezTo>
                      <a:pt x="6" y="78"/>
                      <a:pt x="7" y="77"/>
                      <a:pt x="8" y="77"/>
                    </a:cubicBezTo>
                    <a:cubicBezTo>
                      <a:pt x="8" y="77"/>
                      <a:pt x="9" y="77"/>
                      <a:pt x="10" y="77"/>
                    </a:cubicBezTo>
                    <a:lnTo>
                      <a:pt x="24" y="81"/>
                    </a:lnTo>
                    <a:cubicBezTo>
                      <a:pt x="18" y="72"/>
                      <a:pt x="15" y="64"/>
                      <a:pt x="13" y="56"/>
                    </a:cubicBezTo>
                    <a:cubicBezTo>
                      <a:pt x="11" y="49"/>
                      <a:pt x="11" y="41"/>
                      <a:pt x="13" y="34"/>
                    </a:cubicBezTo>
                    <a:cubicBezTo>
                      <a:pt x="15" y="26"/>
                      <a:pt x="18" y="19"/>
                      <a:pt x="22" y="14"/>
                    </a:cubicBezTo>
                    <a:cubicBezTo>
                      <a:pt x="26" y="9"/>
                      <a:pt x="31" y="6"/>
                      <a:pt x="37" y="4"/>
                    </a:cubicBezTo>
                    <a:cubicBezTo>
                      <a:pt x="42" y="1"/>
                      <a:pt x="48" y="0"/>
                      <a:pt x="55" y="0"/>
                    </a:cubicBezTo>
                    <a:cubicBezTo>
                      <a:pt x="61" y="0"/>
                      <a:pt x="69" y="1"/>
                      <a:pt x="77" y="4"/>
                    </a:cubicBezTo>
                    <a:lnTo>
                      <a:pt x="151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7" name="Freeform 409"/>
              <p:cNvSpPr>
                <a:spLocks/>
              </p:cNvSpPr>
              <p:nvPr/>
            </p:nvSpPr>
            <p:spPr bwMode="auto">
              <a:xfrm rot="20864417">
                <a:off x="7364953" y="4155115"/>
                <a:ext cx="124658" cy="100989"/>
              </a:xfrm>
              <a:custGeom>
                <a:avLst/>
                <a:gdLst/>
                <a:ahLst/>
                <a:cxnLst>
                  <a:cxn ang="0">
                    <a:pos x="124" y="22"/>
                  </a:cxn>
                  <a:cxn ang="0">
                    <a:pos x="138" y="54"/>
                  </a:cxn>
                  <a:cxn ang="0">
                    <a:pos x="131" y="88"/>
                  </a:cxn>
                  <a:cxn ang="0">
                    <a:pos x="120" y="106"/>
                  </a:cxn>
                  <a:cxn ang="0">
                    <a:pos x="111" y="111"/>
                  </a:cxn>
                  <a:cxn ang="0">
                    <a:pos x="96" y="107"/>
                  </a:cxn>
                  <a:cxn ang="0">
                    <a:pos x="91" y="104"/>
                  </a:cxn>
                  <a:cxn ang="0">
                    <a:pos x="94" y="98"/>
                  </a:cxn>
                  <a:cxn ang="0">
                    <a:pos x="105" y="83"/>
                  </a:cxn>
                  <a:cxn ang="0">
                    <a:pos x="112" y="62"/>
                  </a:cxn>
                  <a:cxn ang="0">
                    <a:pos x="107" y="50"/>
                  </a:cxn>
                  <a:cxn ang="0">
                    <a:pos x="94" y="48"/>
                  </a:cxn>
                  <a:cxn ang="0">
                    <a:pos x="81" y="61"/>
                  </a:cxn>
                  <a:cxn ang="0">
                    <a:pos x="66" y="80"/>
                  </a:cxn>
                  <a:cxn ang="0">
                    <a:pos x="45" y="91"/>
                  </a:cxn>
                  <a:cxn ang="0">
                    <a:pos x="15" y="83"/>
                  </a:cxn>
                  <a:cxn ang="0">
                    <a:pos x="1" y="53"/>
                  </a:cxn>
                  <a:cxn ang="0">
                    <a:pos x="7" y="21"/>
                  </a:cxn>
                  <a:cxn ang="0">
                    <a:pos x="16" y="6"/>
                  </a:cxn>
                  <a:cxn ang="0">
                    <a:pos x="22" y="1"/>
                  </a:cxn>
                  <a:cxn ang="0">
                    <a:pos x="28" y="1"/>
                  </a:cxn>
                  <a:cxn ang="0">
                    <a:pos x="39" y="4"/>
                  </a:cxn>
                  <a:cxn ang="0">
                    <a:pos x="44" y="7"/>
                  </a:cxn>
                  <a:cxn ang="0">
                    <a:pos x="41" y="12"/>
                  </a:cxn>
                  <a:cxn ang="0">
                    <a:pos x="31" y="26"/>
                  </a:cxn>
                  <a:cxn ang="0">
                    <a:pos x="26" y="45"/>
                  </a:cxn>
                  <a:cxn ang="0">
                    <a:pos x="31" y="56"/>
                  </a:cxn>
                  <a:cxn ang="0">
                    <a:pos x="43" y="57"/>
                  </a:cxn>
                  <a:cxn ang="0">
                    <a:pos x="56" y="43"/>
                  </a:cxn>
                  <a:cxn ang="0">
                    <a:pos x="71" y="24"/>
                  </a:cxn>
                  <a:cxn ang="0">
                    <a:pos x="92" y="13"/>
                  </a:cxn>
                  <a:cxn ang="0">
                    <a:pos x="107" y="14"/>
                  </a:cxn>
                </a:cxnLst>
                <a:rect l="0" t="0" r="r" b="b"/>
                <a:pathLst>
                  <a:path w="138" h="111">
                    <a:moveTo>
                      <a:pt x="107" y="14"/>
                    </a:moveTo>
                    <a:cubicBezTo>
                      <a:pt x="114" y="15"/>
                      <a:pt x="119" y="18"/>
                      <a:pt x="124" y="22"/>
                    </a:cubicBezTo>
                    <a:cubicBezTo>
                      <a:pt x="128" y="26"/>
                      <a:pt x="132" y="30"/>
                      <a:pt x="134" y="36"/>
                    </a:cubicBezTo>
                    <a:cubicBezTo>
                      <a:pt x="136" y="42"/>
                      <a:pt x="138" y="48"/>
                      <a:pt x="138" y="54"/>
                    </a:cubicBezTo>
                    <a:cubicBezTo>
                      <a:pt x="138" y="61"/>
                      <a:pt x="137" y="68"/>
                      <a:pt x="135" y="76"/>
                    </a:cubicBezTo>
                    <a:cubicBezTo>
                      <a:pt x="134" y="80"/>
                      <a:pt x="133" y="84"/>
                      <a:pt x="131" y="88"/>
                    </a:cubicBezTo>
                    <a:cubicBezTo>
                      <a:pt x="129" y="92"/>
                      <a:pt x="127" y="95"/>
                      <a:pt x="126" y="98"/>
                    </a:cubicBezTo>
                    <a:cubicBezTo>
                      <a:pt x="124" y="101"/>
                      <a:pt x="122" y="104"/>
                      <a:pt x="120" y="106"/>
                    </a:cubicBezTo>
                    <a:cubicBezTo>
                      <a:pt x="119" y="107"/>
                      <a:pt x="117" y="109"/>
                      <a:pt x="116" y="110"/>
                    </a:cubicBezTo>
                    <a:cubicBezTo>
                      <a:pt x="115" y="110"/>
                      <a:pt x="113" y="111"/>
                      <a:pt x="111" y="111"/>
                    </a:cubicBezTo>
                    <a:cubicBezTo>
                      <a:pt x="109" y="111"/>
                      <a:pt x="106" y="110"/>
                      <a:pt x="102" y="109"/>
                    </a:cubicBezTo>
                    <a:cubicBezTo>
                      <a:pt x="100" y="109"/>
                      <a:pt x="97" y="108"/>
                      <a:pt x="96" y="107"/>
                    </a:cubicBezTo>
                    <a:cubicBezTo>
                      <a:pt x="94" y="107"/>
                      <a:pt x="93" y="106"/>
                      <a:pt x="92" y="106"/>
                    </a:cubicBezTo>
                    <a:cubicBezTo>
                      <a:pt x="92" y="105"/>
                      <a:pt x="91" y="104"/>
                      <a:pt x="91" y="104"/>
                    </a:cubicBezTo>
                    <a:cubicBezTo>
                      <a:pt x="91" y="103"/>
                      <a:pt x="91" y="102"/>
                      <a:pt x="91" y="102"/>
                    </a:cubicBezTo>
                    <a:cubicBezTo>
                      <a:pt x="91" y="101"/>
                      <a:pt x="92" y="99"/>
                      <a:pt x="94" y="98"/>
                    </a:cubicBezTo>
                    <a:cubicBezTo>
                      <a:pt x="95" y="96"/>
                      <a:pt x="97" y="94"/>
                      <a:pt x="99" y="92"/>
                    </a:cubicBezTo>
                    <a:cubicBezTo>
                      <a:pt x="101" y="89"/>
                      <a:pt x="103" y="86"/>
                      <a:pt x="105" y="83"/>
                    </a:cubicBezTo>
                    <a:cubicBezTo>
                      <a:pt x="108" y="79"/>
                      <a:pt x="109" y="75"/>
                      <a:pt x="110" y="70"/>
                    </a:cubicBezTo>
                    <a:cubicBezTo>
                      <a:pt x="111" y="67"/>
                      <a:pt x="112" y="64"/>
                      <a:pt x="112" y="62"/>
                    </a:cubicBezTo>
                    <a:cubicBezTo>
                      <a:pt x="112" y="59"/>
                      <a:pt x="111" y="57"/>
                      <a:pt x="110" y="55"/>
                    </a:cubicBezTo>
                    <a:cubicBezTo>
                      <a:pt x="110" y="53"/>
                      <a:pt x="109" y="51"/>
                      <a:pt x="107" y="50"/>
                    </a:cubicBezTo>
                    <a:cubicBezTo>
                      <a:pt x="105" y="49"/>
                      <a:pt x="104" y="48"/>
                      <a:pt x="101" y="47"/>
                    </a:cubicBezTo>
                    <a:cubicBezTo>
                      <a:pt x="99" y="46"/>
                      <a:pt x="96" y="47"/>
                      <a:pt x="94" y="48"/>
                    </a:cubicBezTo>
                    <a:cubicBezTo>
                      <a:pt x="91" y="49"/>
                      <a:pt x="89" y="51"/>
                      <a:pt x="87" y="53"/>
                    </a:cubicBezTo>
                    <a:cubicBezTo>
                      <a:pt x="85" y="55"/>
                      <a:pt x="83" y="58"/>
                      <a:pt x="81" y="61"/>
                    </a:cubicBezTo>
                    <a:cubicBezTo>
                      <a:pt x="79" y="64"/>
                      <a:pt x="76" y="68"/>
                      <a:pt x="74" y="71"/>
                    </a:cubicBezTo>
                    <a:cubicBezTo>
                      <a:pt x="71" y="74"/>
                      <a:pt x="69" y="77"/>
                      <a:pt x="66" y="80"/>
                    </a:cubicBezTo>
                    <a:cubicBezTo>
                      <a:pt x="63" y="83"/>
                      <a:pt x="60" y="85"/>
                      <a:pt x="56" y="87"/>
                    </a:cubicBezTo>
                    <a:cubicBezTo>
                      <a:pt x="53" y="89"/>
                      <a:pt x="49" y="91"/>
                      <a:pt x="45" y="91"/>
                    </a:cubicBezTo>
                    <a:cubicBezTo>
                      <a:pt x="40" y="92"/>
                      <a:pt x="35" y="92"/>
                      <a:pt x="29" y="90"/>
                    </a:cubicBezTo>
                    <a:cubicBezTo>
                      <a:pt x="24" y="89"/>
                      <a:pt x="19" y="86"/>
                      <a:pt x="15" y="83"/>
                    </a:cubicBezTo>
                    <a:cubicBezTo>
                      <a:pt x="10" y="79"/>
                      <a:pt x="7" y="75"/>
                      <a:pt x="5" y="70"/>
                    </a:cubicBezTo>
                    <a:cubicBezTo>
                      <a:pt x="3" y="65"/>
                      <a:pt x="1" y="59"/>
                      <a:pt x="1" y="53"/>
                    </a:cubicBezTo>
                    <a:cubicBezTo>
                      <a:pt x="0" y="46"/>
                      <a:pt x="1" y="39"/>
                      <a:pt x="3" y="32"/>
                    </a:cubicBezTo>
                    <a:cubicBezTo>
                      <a:pt x="4" y="28"/>
                      <a:pt x="5" y="25"/>
                      <a:pt x="7" y="21"/>
                    </a:cubicBezTo>
                    <a:cubicBezTo>
                      <a:pt x="8" y="18"/>
                      <a:pt x="10" y="15"/>
                      <a:pt x="11" y="12"/>
                    </a:cubicBezTo>
                    <a:cubicBezTo>
                      <a:pt x="13" y="9"/>
                      <a:pt x="14" y="7"/>
                      <a:pt x="16" y="6"/>
                    </a:cubicBezTo>
                    <a:cubicBezTo>
                      <a:pt x="17" y="4"/>
                      <a:pt x="18" y="3"/>
                      <a:pt x="19" y="2"/>
                    </a:cubicBezTo>
                    <a:cubicBezTo>
                      <a:pt x="20" y="1"/>
                      <a:pt x="21" y="1"/>
                      <a:pt x="22" y="1"/>
                    </a:cubicBezTo>
                    <a:cubicBezTo>
                      <a:pt x="22" y="0"/>
                      <a:pt x="23" y="0"/>
                      <a:pt x="24" y="0"/>
                    </a:cubicBezTo>
                    <a:cubicBezTo>
                      <a:pt x="25" y="1"/>
                      <a:pt x="26" y="1"/>
                      <a:pt x="28" y="1"/>
                    </a:cubicBezTo>
                    <a:cubicBezTo>
                      <a:pt x="29" y="1"/>
                      <a:pt x="31" y="1"/>
                      <a:pt x="33" y="2"/>
                    </a:cubicBezTo>
                    <a:cubicBezTo>
                      <a:pt x="35" y="3"/>
                      <a:pt x="37" y="3"/>
                      <a:pt x="39" y="4"/>
                    </a:cubicBezTo>
                    <a:cubicBezTo>
                      <a:pt x="40" y="4"/>
                      <a:pt x="41" y="5"/>
                      <a:pt x="42" y="5"/>
                    </a:cubicBezTo>
                    <a:cubicBezTo>
                      <a:pt x="43" y="6"/>
                      <a:pt x="43" y="6"/>
                      <a:pt x="44" y="7"/>
                    </a:cubicBezTo>
                    <a:cubicBezTo>
                      <a:pt x="44" y="8"/>
                      <a:pt x="44" y="8"/>
                      <a:pt x="44" y="9"/>
                    </a:cubicBezTo>
                    <a:cubicBezTo>
                      <a:pt x="43" y="10"/>
                      <a:pt x="43" y="11"/>
                      <a:pt x="41" y="12"/>
                    </a:cubicBezTo>
                    <a:cubicBezTo>
                      <a:pt x="40" y="14"/>
                      <a:pt x="38" y="16"/>
                      <a:pt x="37" y="18"/>
                    </a:cubicBezTo>
                    <a:cubicBezTo>
                      <a:pt x="35" y="20"/>
                      <a:pt x="33" y="23"/>
                      <a:pt x="31" y="26"/>
                    </a:cubicBezTo>
                    <a:cubicBezTo>
                      <a:pt x="30" y="29"/>
                      <a:pt x="28" y="33"/>
                      <a:pt x="27" y="37"/>
                    </a:cubicBezTo>
                    <a:cubicBezTo>
                      <a:pt x="26" y="40"/>
                      <a:pt x="26" y="43"/>
                      <a:pt x="26" y="45"/>
                    </a:cubicBezTo>
                    <a:cubicBezTo>
                      <a:pt x="26" y="48"/>
                      <a:pt x="27" y="50"/>
                      <a:pt x="27" y="51"/>
                    </a:cubicBezTo>
                    <a:cubicBezTo>
                      <a:pt x="28" y="53"/>
                      <a:pt x="29" y="54"/>
                      <a:pt x="31" y="56"/>
                    </a:cubicBezTo>
                    <a:cubicBezTo>
                      <a:pt x="32" y="57"/>
                      <a:pt x="34" y="57"/>
                      <a:pt x="35" y="58"/>
                    </a:cubicBezTo>
                    <a:cubicBezTo>
                      <a:pt x="38" y="59"/>
                      <a:pt x="41" y="58"/>
                      <a:pt x="43" y="57"/>
                    </a:cubicBezTo>
                    <a:cubicBezTo>
                      <a:pt x="45" y="56"/>
                      <a:pt x="47" y="54"/>
                      <a:pt x="50" y="52"/>
                    </a:cubicBezTo>
                    <a:cubicBezTo>
                      <a:pt x="52" y="49"/>
                      <a:pt x="54" y="47"/>
                      <a:pt x="56" y="43"/>
                    </a:cubicBezTo>
                    <a:cubicBezTo>
                      <a:pt x="58" y="40"/>
                      <a:pt x="60" y="37"/>
                      <a:pt x="63" y="34"/>
                    </a:cubicBezTo>
                    <a:cubicBezTo>
                      <a:pt x="65" y="30"/>
                      <a:pt x="68" y="27"/>
                      <a:pt x="71" y="24"/>
                    </a:cubicBezTo>
                    <a:cubicBezTo>
                      <a:pt x="73" y="21"/>
                      <a:pt x="77" y="19"/>
                      <a:pt x="80" y="17"/>
                    </a:cubicBezTo>
                    <a:cubicBezTo>
                      <a:pt x="84" y="15"/>
                      <a:pt x="88" y="13"/>
                      <a:pt x="92" y="13"/>
                    </a:cubicBezTo>
                    <a:cubicBezTo>
                      <a:pt x="97" y="12"/>
                      <a:pt x="101" y="12"/>
                      <a:pt x="107" y="14"/>
                    </a:cubicBezTo>
                    <a:lnTo>
                      <a:pt x="107" y="1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8" name="Freeform 410"/>
              <p:cNvSpPr>
                <a:spLocks noEditPoints="1"/>
              </p:cNvSpPr>
              <p:nvPr/>
            </p:nvSpPr>
            <p:spPr bwMode="auto">
              <a:xfrm rot="20864417">
                <a:off x="7370541" y="4040227"/>
                <a:ext cx="134247" cy="110169"/>
              </a:xfrm>
              <a:custGeom>
                <a:avLst/>
                <a:gdLst/>
                <a:ahLst/>
                <a:cxnLst>
                  <a:cxn ang="0">
                    <a:pos x="144" y="24"/>
                  </a:cxn>
                  <a:cxn ang="0">
                    <a:pos x="147" y="26"/>
                  </a:cxn>
                  <a:cxn ang="0">
                    <a:pos x="147" y="30"/>
                  </a:cxn>
                  <a:cxn ang="0">
                    <a:pos x="145" y="39"/>
                  </a:cxn>
                  <a:cxn ang="0">
                    <a:pos x="143" y="48"/>
                  </a:cxn>
                  <a:cxn ang="0">
                    <a:pos x="140" y="51"/>
                  </a:cxn>
                  <a:cxn ang="0">
                    <a:pos x="137" y="51"/>
                  </a:cxn>
                  <a:cxn ang="0">
                    <a:pos x="127" y="49"/>
                  </a:cxn>
                  <a:cxn ang="0">
                    <a:pos x="136" y="69"/>
                  </a:cxn>
                  <a:cxn ang="0">
                    <a:pos x="135" y="91"/>
                  </a:cxn>
                  <a:cxn ang="0">
                    <a:pos x="128" y="108"/>
                  </a:cxn>
                  <a:cxn ang="0">
                    <a:pos x="117" y="120"/>
                  </a:cxn>
                  <a:cxn ang="0">
                    <a:pos x="103" y="126"/>
                  </a:cxn>
                  <a:cxn ang="0">
                    <a:pos x="85" y="124"/>
                  </a:cxn>
                  <a:cxn ang="0">
                    <a:pos x="68" y="116"/>
                  </a:cxn>
                  <a:cxn ang="0">
                    <a:pos x="58" y="100"/>
                  </a:cxn>
                  <a:cxn ang="0">
                    <a:pos x="56" y="78"/>
                  </a:cxn>
                  <a:cxn ang="0">
                    <a:pos x="61" y="50"/>
                  </a:cxn>
                  <a:cxn ang="0">
                    <a:pos x="64" y="38"/>
                  </a:cxn>
                  <a:cxn ang="0">
                    <a:pos x="56" y="36"/>
                  </a:cxn>
                  <a:cxn ang="0">
                    <a:pos x="46" y="35"/>
                  </a:cxn>
                  <a:cxn ang="0">
                    <a:pos x="38" y="37"/>
                  </a:cxn>
                  <a:cxn ang="0">
                    <a:pos x="32" y="43"/>
                  </a:cxn>
                  <a:cxn ang="0">
                    <a:pos x="28" y="53"/>
                  </a:cxn>
                  <a:cxn ang="0">
                    <a:pos x="26" y="69"/>
                  </a:cxn>
                  <a:cxn ang="0">
                    <a:pos x="28" y="82"/>
                  </a:cxn>
                  <a:cxn ang="0">
                    <a:pos x="30" y="91"/>
                  </a:cxn>
                  <a:cxn ang="0">
                    <a:pos x="30" y="97"/>
                  </a:cxn>
                  <a:cxn ang="0">
                    <a:pos x="28" y="100"/>
                  </a:cxn>
                  <a:cxn ang="0">
                    <a:pos x="25" y="101"/>
                  </a:cxn>
                  <a:cxn ang="0">
                    <a:pos x="21" y="101"/>
                  </a:cxn>
                  <a:cxn ang="0">
                    <a:pos x="15" y="100"/>
                  </a:cxn>
                  <a:cxn ang="0">
                    <a:pos x="9" y="97"/>
                  </a:cxn>
                  <a:cxn ang="0">
                    <a:pos x="5" y="94"/>
                  </a:cxn>
                  <a:cxn ang="0">
                    <a:pos x="2" y="86"/>
                  </a:cxn>
                  <a:cxn ang="0">
                    <a:pos x="1" y="74"/>
                  </a:cxn>
                  <a:cxn ang="0">
                    <a:pos x="1" y="60"/>
                  </a:cxn>
                  <a:cxn ang="0">
                    <a:pos x="4" y="44"/>
                  </a:cxn>
                  <a:cxn ang="0">
                    <a:pos x="12" y="21"/>
                  </a:cxn>
                  <a:cxn ang="0">
                    <a:pos x="25" y="7"/>
                  </a:cxn>
                  <a:cxn ang="0">
                    <a:pos x="42" y="1"/>
                  </a:cxn>
                  <a:cxn ang="0">
                    <a:pos x="64" y="3"/>
                  </a:cxn>
                  <a:cxn ang="0">
                    <a:pos x="144" y="24"/>
                  </a:cxn>
                  <a:cxn ang="0">
                    <a:pos x="85" y="44"/>
                  </a:cxn>
                  <a:cxn ang="0">
                    <a:pos x="81" y="56"/>
                  </a:cxn>
                  <a:cxn ang="0">
                    <a:pos x="79" y="71"/>
                  </a:cxn>
                  <a:cxn ang="0">
                    <a:pos x="80" y="81"/>
                  </a:cxn>
                  <a:cxn ang="0">
                    <a:pos x="85" y="88"/>
                  </a:cxn>
                  <a:cxn ang="0">
                    <a:pos x="92" y="91"/>
                  </a:cxn>
                  <a:cxn ang="0">
                    <a:pos x="105" y="90"/>
                  </a:cxn>
                  <a:cxn ang="0">
                    <a:pos x="113" y="78"/>
                  </a:cxn>
                  <a:cxn ang="0">
                    <a:pos x="112" y="64"/>
                  </a:cxn>
                  <a:cxn ang="0">
                    <a:pos x="105" y="49"/>
                  </a:cxn>
                  <a:cxn ang="0">
                    <a:pos x="85" y="44"/>
                  </a:cxn>
                </a:cxnLst>
                <a:rect l="0" t="0" r="r" b="b"/>
                <a:pathLst>
                  <a:path w="147" h="126">
                    <a:moveTo>
                      <a:pt x="144" y="24"/>
                    </a:moveTo>
                    <a:cubicBezTo>
                      <a:pt x="145" y="24"/>
                      <a:pt x="146" y="25"/>
                      <a:pt x="147" y="26"/>
                    </a:cubicBezTo>
                    <a:cubicBezTo>
                      <a:pt x="147" y="27"/>
                      <a:pt x="147" y="28"/>
                      <a:pt x="147" y="30"/>
                    </a:cubicBezTo>
                    <a:cubicBezTo>
                      <a:pt x="147" y="32"/>
                      <a:pt x="146" y="35"/>
                      <a:pt x="145" y="39"/>
                    </a:cubicBezTo>
                    <a:cubicBezTo>
                      <a:pt x="144" y="43"/>
                      <a:pt x="143" y="46"/>
                      <a:pt x="143" y="48"/>
                    </a:cubicBezTo>
                    <a:cubicBezTo>
                      <a:pt x="142" y="49"/>
                      <a:pt x="141" y="50"/>
                      <a:pt x="140" y="51"/>
                    </a:cubicBezTo>
                    <a:cubicBezTo>
                      <a:pt x="139" y="52"/>
                      <a:pt x="138" y="52"/>
                      <a:pt x="137" y="51"/>
                    </a:cubicBezTo>
                    <a:lnTo>
                      <a:pt x="127" y="49"/>
                    </a:lnTo>
                    <a:cubicBezTo>
                      <a:pt x="131" y="55"/>
                      <a:pt x="134" y="62"/>
                      <a:pt x="136" y="69"/>
                    </a:cubicBezTo>
                    <a:cubicBezTo>
                      <a:pt x="137" y="76"/>
                      <a:pt x="137" y="83"/>
                      <a:pt x="135" y="91"/>
                    </a:cubicBezTo>
                    <a:cubicBezTo>
                      <a:pt x="133" y="97"/>
                      <a:pt x="131" y="103"/>
                      <a:pt x="128" y="108"/>
                    </a:cubicBezTo>
                    <a:cubicBezTo>
                      <a:pt x="125" y="113"/>
                      <a:pt x="121" y="117"/>
                      <a:pt x="117" y="120"/>
                    </a:cubicBezTo>
                    <a:cubicBezTo>
                      <a:pt x="113" y="123"/>
                      <a:pt x="108" y="125"/>
                      <a:pt x="103" y="126"/>
                    </a:cubicBezTo>
                    <a:cubicBezTo>
                      <a:pt x="97" y="126"/>
                      <a:pt x="91" y="126"/>
                      <a:pt x="85" y="124"/>
                    </a:cubicBezTo>
                    <a:cubicBezTo>
                      <a:pt x="78" y="123"/>
                      <a:pt x="72" y="120"/>
                      <a:pt x="68" y="116"/>
                    </a:cubicBezTo>
                    <a:cubicBezTo>
                      <a:pt x="63" y="112"/>
                      <a:pt x="60" y="107"/>
                      <a:pt x="58" y="100"/>
                    </a:cubicBezTo>
                    <a:cubicBezTo>
                      <a:pt x="56" y="94"/>
                      <a:pt x="55" y="87"/>
                      <a:pt x="56" y="78"/>
                    </a:cubicBezTo>
                    <a:cubicBezTo>
                      <a:pt x="56" y="70"/>
                      <a:pt x="58" y="61"/>
                      <a:pt x="61" y="50"/>
                    </a:cubicBezTo>
                    <a:lnTo>
                      <a:pt x="64" y="38"/>
                    </a:lnTo>
                    <a:lnTo>
                      <a:pt x="56" y="36"/>
                    </a:lnTo>
                    <a:cubicBezTo>
                      <a:pt x="53" y="36"/>
                      <a:pt x="49" y="35"/>
                      <a:pt x="46" y="35"/>
                    </a:cubicBezTo>
                    <a:cubicBezTo>
                      <a:pt x="43" y="35"/>
                      <a:pt x="41" y="36"/>
                      <a:pt x="38" y="37"/>
                    </a:cubicBezTo>
                    <a:cubicBezTo>
                      <a:pt x="36" y="38"/>
                      <a:pt x="34" y="40"/>
                      <a:pt x="32" y="43"/>
                    </a:cubicBezTo>
                    <a:cubicBezTo>
                      <a:pt x="31" y="46"/>
                      <a:pt x="29" y="49"/>
                      <a:pt x="28" y="53"/>
                    </a:cubicBezTo>
                    <a:cubicBezTo>
                      <a:pt x="27" y="59"/>
                      <a:pt x="26" y="64"/>
                      <a:pt x="26" y="69"/>
                    </a:cubicBezTo>
                    <a:cubicBezTo>
                      <a:pt x="26" y="74"/>
                      <a:pt x="27" y="78"/>
                      <a:pt x="28" y="82"/>
                    </a:cubicBezTo>
                    <a:cubicBezTo>
                      <a:pt x="28" y="85"/>
                      <a:pt x="29" y="89"/>
                      <a:pt x="30" y="91"/>
                    </a:cubicBezTo>
                    <a:cubicBezTo>
                      <a:pt x="30" y="94"/>
                      <a:pt x="30" y="96"/>
                      <a:pt x="30" y="97"/>
                    </a:cubicBezTo>
                    <a:cubicBezTo>
                      <a:pt x="30" y="98"/>
                      <a:pt x="29" y="99"/>
                      <a:pt x="28" y="100"/>
                    </a:cubicBezTo>
                    <a:cubicBezTo>
                      <a:pt x="28" y="100"/>
                      <a:pt x="27" y="101"/>
                      <a:pt x="25" y="101"/>
                    </a:cubicBezTo>
                    <a:cubicBezTo>
                      <a:pt x="24" y="101"/>
                      <a:pt x="22" y="101"/>
                      <a:pt x="21" y="101"/>
                    </a:cubicBezTo>
                    <a:cubicBezTo>
                      <a:pt x="19" y="101"/>
                      <a:pt x="17" y="100"/>
                      <a:pt x="15" y="100"/>
                    </a:cubicBezTo>
                    <a:cubicBezTo>
                      <a:pt x="12" y="99"/>
                      <a:pt x="10" y="98"/>
                      <a:pt x="9" y="97"/>
                    </a:cubicBezTo>
                    <a:cubicBezTo>
                      <a:pt x="7" y="97"/>
                      <a:pt x="6" y="95"/>
                      <a:pt x="5" y="94"/>
                    </a:cubicBezTo>
                    <a:cubicBezTo>
                      <a:pt x="4" y="92"/>
                      <a:pt x="3" y="90"/>
                      <a:pt x="2" y="86"/>
                    </a:cubicBezTo>
                    <a:cubicBezTo>
                      <a:pt x="1" y="83"/>
                      <a:pt x="1" y="79"/>
                      <a:pt x="1" y="74"/>
                    </a:cubicBezTo>
                    <a:cubicBezTo>
                      <a:pt x="0" y="70"/>
                      <a:pt x="0" y="65"/>
                      <a:pt x="1" y="60"/>
                    </a:cubicBezTo>
                    <a:cubicBezTo>
                      <a:pt x="1" y="54"/>
                      <a:pt x="2" y="49"/>
                      <a:pt x="4" y="44"/>
                    </a:cubicBezTo>
                    <a:cubicBezTo>
                      <a:pt x="6" y="35"/>
                      <a:pt x="9" y="27"/>
                      <a:pt x="12" y="21"/>
                    </a:cubicBezTo>
                    <a:cubicBezTo>
                      <a:pt x="16" y="15"/>
                      <a:pt x="20" y="10"/>
                      <a:pt x="25" y="7"/>
                    </a:cubicBezTo>
                    <a:cubicBezTo>
                      <a:pt x="30" y="3"/>
                      <a:pt x="35" y="1"/>
                      <a:pt x="42" y="1"/>
                    </a:cubicBezTo>
                    <a:cubicBezTo>
                      <a:pt x="48" y="0"/>
                      <a:pt x="56" y="1"/>
                      <a:pt x="64" y="3"/>
                    </a:cubicBezTo>
                    <a:lnTo>
                      <a:pt x="144" y="24"/>
                    </a:lnTo>
                    <a:close/>
                    <a:moveTo>
                      <a:pt x="85" y="44"/>
                    </a:moveTo>
                    <a:lnTo>
                      <a:pt x="81" y="56"/>
                    </a:lnTo>
                    <a:cubicBezTo>
                      <a:pt x="80" y="62"/>
                      <a:pt x="79" y="67"/>
                      <a:pt x="79" y="71"/>
                    </a:cubicBezTo>
                    <a:cubicBezTo>
                      <a:pt x="79" y="75"/>
                      <a:pt x="79" y="78"/>
                      <a:pt x="80" y="81"/>
                    </a:cubicBezTo>
                    <a:cubicBezTo>
                      <a:pt x="81" y="84"/>
                      <a:pt x="83" y="86"/>
                      <a:pt x="85" y="88"/>
                    </a:cubicBezTo>
                    <a:cubicBezTo>
                      <a:pt x="87" y="89"/>
                      <a:pt x="89" y="91"/>
                      <a:pt x="92" y="91"/>
                    </a:cubicBezTo>
                    <a:cubicBezTo>
                      <a:pt x="97" y="93"/>
                      <a:pt x="101" y="92"/>
                      <a:pt x="105" y="90"/>
                    </a:cubicBezTo>
                    <a:cubicBezTo>
                      <a:pt x="109" y="87"/>
                      <a:pt x="111" y="83"/>
                      <a:pt x="113" y="78"/>
                    </a:cubicBezTo>
                    <a:cubicBezTo>
                      <a:pt x="114" y="73"/>
                      <a:pt x="114" y="68"/>
                      <a:pt x="112" y="64"/>
                    </a:cubicBezTo>
                    <a:cubicBezTo>
                      <a:pt x="111" y="59"/>
                      <a:pt x="109" y="54"/>
                      <a:pt x="105" y="49"/>
                    </a:cubicBezTo>
                    <a:lnTo>
                      <a:pt x="85" y="44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79" name="Freeform 411"/>
              <p:cNvSpPr>
                <a:spLocks/>
              </p:cNvSpPr>
              <p:nvPr/>
            </p:nvSpPr>
            <p:spPr bwMode="auto">
              <a:xfrm rot="20864417">
                <a:off x="7375366" y="3936657"/>
                <a:ext cx="124659" cy="91809"/>
              </a:xfrm>
              <a:custGeom>
                <a:avLst/>
                <a:gdLst/>
                <a:ahLst/>
                <a:cxnLst>
                  <a:cxn ang="0">
                    <a:pos x="120" y="22"/>
                  </a:cxn>
                  <a:cxn ang="0">
                    <a:pos x="126" y="24"/>
                  </a:cxn>
                  <a:cxn ang="0">
                    <a:pos x="130" y="25"/>
                  </a:cxn>
                  <a:cxn ang="0">
                    <a:pos x="132" y="27"/>
                  </a:cxn>
                  <a:cxn ang="0">
                    <a:pos x="134" y="29"/>
                  </a:cxn>
                  <a:cxn ang="0">
                    <a:pos x="136" y="36"/>
                  </a:cxn>
                  <a:cxn ang="0">
                    <a:pos x="138" y="45"/>
                  </a:cxn>
                  <a:cxn ang="0">
                    <a:pos x="138" y="57"/>
                  </a:cxn>
                  <a:cxn ang="0">
                    <a:pos x="136" y="69"/>
                  </a:cxn>
                  <a:cxn ang="0">
                    <a:pos x="126" y="92"/>
                  </a:cxn>
                  <a:cxn ang="0">
                    <a:pos x="109" y="107"/>
                  </a:cxn>
                  <a:cxn ang="0">
                    <a:pos x="85" y="113"/>
                  </a:cxn>
                  <a:cxn ang="0">
                    <a:pos x="57" y="110"/>
                  </a:cxn>
                  <a:cxn ang="0">
                    <a:pos x="27" y="97"/>
                  </a:cxn>
                  <a:cxn ang="0">
                    <a:pos x="9" y="79"/>
                  </a:cxn>
                  <a:cxn ang="0">
                    <a:pos x="1" y="57"/>
                  </a:cxn>
                  <a:cxn ang="0">
                    <a:pos x="3" y="32"/>
                  </a:cxn>
                  <a:cxn ang="0">
                    <a:pos x="6" y="22"/>
                  </a:cxn>
                  <a:cxn ang="0">
                    <a:pos x="11" y="13"/>
                  </a:cxn>
                  <a:cxn ang="0">
                    <a:pos x="17" y="6"/>
                  </a:cxn>
                  <a:cxn ang="0">
                    <a:pos x="22" y="2"/>
                  </a:cxn>
                  <a:cxn ang="0">
                    <a:pos x="25" y="0"/>
                  </a:cxn>
                  <a:cxn ang="0">
                    <a:pos x="28" y="0"/>
                  </a:cxn>
                  <a:cxn ang="0">
                    <a:pos x="32" y="0"/>
                  </a:cxn>
                  <a:cxn ang="0">
                    <a:pos x="37" y="2"/>
                  </a:cxn>
                  <a:cxn ang="0">
                    <a:pos x="48" y="6"/>
                  </a:cxn>
                  <a:cxn ang="0">
                    <a:pos x="50" y="10"/>
                  </a:cxn>
                  <a:cxn ang="0">
                    <a:pos x="47" y="14"/>
                  </a:cxn>
                  <a:cxn ang="0">
                    <a:pos x="42" y="19"/>
                  </a:cxn>
                  <a:cxn ang="0">
                    <a:pos x="35" y="26"/>
                  </a:cxn>
                  <a:cxn ang="0">
                    <a:pos x="30" y="37"/>
                  </a:cxn>
                  <a:cxn ang="0">
                    <a:pos x="35" y="60"/>
                  </a:cxn>
                  <a:cxn ang="0">
                    <a:pos x="63" y="74"/>
                  </a:cxn>
                  <a:cxn ang="0">
                    <a:pos x="81" y="77"/>
                  </a:cxn>
                  <a:cxn ang="0">
                    <a:pos x="94" y="75"/>
                  </a:cxn>
                  <a:cxn ang="0">
                    <a:pos x="104" y="68"/>
                  </a:cxn>
                  <a:cxn ang="0">
                    <a:pos x="109" y="57"/>
                  </a:cxn>
                  <a:cxn ang="0">
                    <a:pos x="110" y="45"/>
                  </a:cxn>
                  <a:cxn ang="0">
                    <a:pos x="108" y="35"/>
                  </a:cxn>
                  <a:cxn ang="0">
                    <a:pos x="105" y="27"/>
                  </a:cxn>
                  <a:cxn ang="0">
                    <a:pos x="104" y="22"/>
                  </a:cxn>
                  <a:cxn ang="0">
                    <a:pos x="105" y="21"/>
                  </a:cxn>
                  <a:cxn ang="0">
                    <a:pos x="108" y="20"/>
                  </a:cxn>
                  <a:cxn ang="0">
                    <a:pos x="113" y="20"/>
                  </a:cxn>
                  <a:cxn ang="0">
                    <a:pos x="120" y="22"/>
                  </a:cxn>
                  <a:cxn ang="0">
                    <a:pos x="120" y="22"/>
                  </a:cxn>
                </a:cxnLst>
                <a:rect l="0" t="0" r="r" b="b"/>
                <a:pathLst>
                  <a:path w="138" h="113">
                    <a:moveTo>
                      <a:pt x="120" y="22"/>
                    </a:moveTo>
                    <a:cubicBezTo>
                      <a:pt x="122" y="22"/>
                      <a:pt x="124" y="23"/>
                      <a:pt x="126" y="24"/>
                    </a:cubicBezTo>
                    <a:cubicBezTo>
                      <a:pt x="127" y="24"/>
                      <a:pt x="129" y="25"/>
                      <a:pt x="130" y="25"/>
                    </a:cubicBezTo>
                    <a:cubicBezTo>
                      <a:pt x="131" y="26"/>
                      <a:pt x="131" y="26"/>
                      <a:pt x="132" y="27"/>
                    </a:cubicBezTo>
                    <a:cubicBezTo>
                      <a:pt x="133" y="27"/>
                      <a:pt x="133" y="28"/>
                      <a:pt x="134" y="29"/>
                    </a:cubicBezTo>
                    <a:cubicBezTo>
                      <a:pt x="135" y="31"/>
                      <a:pt x="136" y="33"/>
                      <a:pt x="136" y="36"/>
                    </a:cubicBezTo>
                    <a:cubicBezTo>
                      <a:pt x="137" y="39"/>
                      <a:pt x="138" y="42"/>
                      <a:pt x="138" y="45"/>
                    </a:cubicBezTo>
                    <a:cubicBezTo>
                      <a:pt x="138" y="49"/>
                      <a:pt x="138" y="53"/>
                      <a:pt x="138" y="57"/>
                    </a:cubicBezTo>
                    <a:cubicBezTo>
                      <a:pt x="138" y="61"/>
                      <a:pt x="137" y="65"/>
                      <a:pt x="136" y="69"/>
                    </a:cubicBezTo>
                    <a:cubicBezTo>
                      <a:pt x="134" y="78"/>
                      <a:pt x="130" y="86"/>
                      <a:pt x="126" y="92"/>
                    </a:cubicBezTo>
                    <a:cubicBezTo>
                      <a:pt x="121" y="99"/>
                      <a:pt x="115" y="104"/>
                      <a:pt x="109" y="107"/>
                    </a:cubicBezTo>
                    <a:cubicBezTo>
                      <a:pt x="102" y="111"/>
                      <a:pt x="94" y="112"/>
                      <a:pt x="85" y="113"/>
                    </a:cubicBezTo>
                    <a:cubicBezTo>
                      <a:pt x="77" y="113"/>
                      <a:pt x="67" y="112"/>
                      <a:pt x="57" y="110"/>
                    </a:cubicBezTo>
                    <a:cubicBezTo>
                      <a:pt x="45" y="107"/>
                      <a:pt x="35" y="102"/>
                      <a:pt x="27" y="97"/>
                    </a:cubicBezTo>
                    <a:cubicBezTo>
                      <a:pt x="19" y="92"/>
                      <a:pt x="13" y="86"/>
                      <a:pt x="9" y="79"/>
                    </a:cubicBezTo>
                    <a:cubicBezTo>
                      <a:pt x="4" y="72"/>
                      <a:pt x="2" y="65"/>
                      <a:pt x="1" y="57"/>
                    </a:cubicBezTo>
                    <a:cubicBezTo>
                      <a:pt x="0" y="49"/>
                      <a:pt x="1" y="41"/>
                      <a:pt x="3" y="32"/>
                    </a:cubicBezTo>
                    <a:cubicBezTo>
                      <a:pt x="4" y="28"/>
                      <a:pt x="5" y="25"/>
                      <a:pt x="6" y="22"/>
                    </a:cubicBezTo>
                    <a:cubicBezTo>
                      <a:pt x="8" y="18"/>
                      <a:pt x="10" y="15"/>
                      <a:pt x="11" y="13"/>
                    </a:cubicBezTo>
                    <a:cubicBezTo>
                      <a:pt x="13" y="10"/>
                      <a:pt x="15" y="8"/>
                      <a:pt x="17" y="6"/>
                    </a:cubicBezTo>
                    <a:cubicBezTo>
                      <a:pt x="19" y="4"/>
                      <a:pt x="21" y="2"/>
                      <a:pt x="22" y="2"/>
                    </a:cubicBezTo>
                    <a:cubicBezTo>
                      <a:pt x="23" y="1"/>
                      <a:pt x="24" y="0"/>
                      <a:pt x="25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9" y="0"/>
                      <a:pt x="30" y="0"/>
                      <a:pt x="32" y="0"/>
                    </a:cubicBezTo>
                    <a:cubicBezTo>
                      <a:pt x="33" y="1"/>
                      <a:pt x="35" y="1"/>
                      <a:pt x="37" y="2"/>
                    </a:cubicBezTo>
                    <a:cubicBezTo>
                      <a:pt x="43" y="3"/>
                      <a:pt x="46" y="4"/>
                      <a:pt x="48" y="6"/>
                    </a:cubicBezTo>
                    <a:cubicBezTo>
                      <a:pt x="50" y="7"/>
                      <a:pt x="51" y="8"/>
                      <a:pt x="50" y="10"/>
                    </a:cubicBezTo>
                    <a:cubicBezTo>
                      <a:pt x="50" y="11"/>
                      <a:pt x="49" y="13"/>
                      <a:pt x="47" y="14"/>
                    </a:cubicBezTo>
                    <a:cubicBezTo>
                      <a:pt x="45" y="16"/>
                      <a:pt x="44" y="17"/>
                      <a:pt x="42" y="19"/>
                    </a:cubicBezTo>
                    <a:cubicBezTo>
                      <a:pt x="39" y="21"/>
                      <a:pt x="37" y="24"/>
                      <a:pt x="35" y="26"/>
                    </a:cubicBezTo>
                    <a:cubicBezTo>
                      <a:pt x="33" y="29"/>
                      <a:pt x="32" y="33"/>
                      <a:pt x="30" y="37"/>
                    </a:cubicBezTo>
                    <a:cubicBezTo>
                      <a:pt x="28" y="46"/>
                      <a:pt x="30" y="54"/>
                      <a:pt x="35" y="60"/>
                    </a:cubicBezTo>
                    <a:cubicBezTo>
                      <a:pt x="41" y="66"/>
                      <a:pt x="50" y="71"/>
                      <a:pt x="63" y="74"/>
                    </a:cubicBezTo>
                    <a:cubicBezTo>
                      <a:pt x="70" y="76"/>
                      <a:pt x="76" y="77"/>
                      <a:pt x="81" y="77"/>
                    </a:cubicBezTo>
                    <a:cubicBezTo>
                      <a:pt x="86" y="77"/>
                      <a:pt x="90" y="76"/>
                      <a:pt x="94" y="75"/>
                    </a:cubicBezTo>
                    <a:cubicBezTo>
                      <a:pt x="98" y="74"/>
                      <a:pt x="101" y="71"/>
                      <a:pt x="104" y="68"/>
                    </a:cubicBezTo>
                    <a:cubicBezTo>
                      <a:pt x="106" y="65"/>
                      <a:pt x="108" y="62"/>
                      <a:pt x="109" y="57"/>
                    </a:cubicBezTo>
                    <a:cubicBezTo>
                      <a:pt x="111" y="52"/>
                      <a:pt x="111" y="48"/>
                      <a:pt x="110" y="45"/>
                    </a:cubicBezTo>
                    <a:cubicBezTo>
                      <a:pt x="110" y="41"/>
                      <a:pt x="109" y="38"/>
                      <a:pt x="108" y="35"/>
                    </a:cubicBezTo>
                    <a:cubicBezTo>
                      <a:pt x="107" y="32"/>
                      <a:pt x="106" y="29"/>
                      <a:pt x="105" y="27"/>
                    </a:cubicBezTo>
                    <a:cubicBezTo>
                      <a:pt x="104" y="25"/>
                      <a:pt x="104" y="24"/>
                      <a:pt x="104" y="22"/>
                    </a:cubicBezTo>
                    <a:cubicBezTo>
                      <a:pt x="104" y="22"/>
                      <a:pt x="105" y="21"/>
                      <a:pt x="105" y="21"/>
                    </a:cubicBezTo>
                    <a:cubicBezTo>
                      <a:pt x="106" y="20"/>
                      <a:pt x="107" y="20"/>
                      <a:pt x="108" y="20"/>
                    </a:cubicBezTo>
                    <a:cubicBezTo>
                      <a:pt x="109" y="20"/>
                      <a:pt x="111" y="20"/>
                      <a:pt x="113" y="20"/>
                    </a:cubicBezTo>
                    <a:cubicBezTo>
                      <a:pt x="115" y="21"/>
                      <a:pt x="117" y="21"/>
                      <a:pt x="120" y="22"/>
                    </a:cubicBezTo>
                    <a:lnTo>
                      <a:pt x="120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0" name="Freeform 412"/>
              <p:cNvSpPr>
                <a:spLocks/>
              </p:cNvSpPr>
              <p:nvPr/>
            </p:nvSpPr>
            <p:spPr bwMode="auto">
              <a:xfrm rot="20864417">
                <a:off x="7354567" y="3843994"/>
                <a:ext cx="153424" cy="82628"/>
              </a:xfrm>
              <a:custGeom>
                <a:avLst/>
                <a:gdLst/>
                <a:ahLst/>
                <a:cxnLst>
                  <a:cxn ang="0">
                    <a:pos x="158" y="27"/>
                  </a:cxn>
                  <a:cxn ang="0">
                    <a:pos x="167" y="30"/>
                  </a:cxn>
                  <a:cxn ang="0">
                    <a:pos x="171" y="33"/>
                  </a:cxn>
                  <a:cxn ang="0">
                    <a:pos x="172" y="37"/>
                  </a:cxn>
                  <a:cxn ang="0">
                    <a:pos x="173" y="43"/>
                  </a:cxn>
                  <a:cxn ang="0">
                    <a:pos x="172" y="50"/>
                  </a:cxn>
                  <a:cxn ang="0">
                    <a:pos x="171" y="58"/>
                  </a:cxn>
                  <a:cxn ang="0">
                    <a:pos x="164" y="74"/>
                  </a:cxn>
                  <a:cxn ang="0">
                    <a:pos x="153" y="85"/>
                  </a:cxn>
                  <a:cxn ang="0">
                    <a:pos x="138" y="88"/>
                  </a:cxn>
                  <a:cxn ang="0">
                    <a:pos x="118" y="86"/>
                  </a:cxn>
                  <a:cxn ang="0">
                    <a:pos x="57" y="70"/>
                  </a:cxn>
                  <a:cxn ang="0">
                    <a:pos x="53" y="85"/>
                  </a:cxn>
                  <a:cxn ang="0">
                    <a:pos x="49" y="88"/>
                  </a:cxn>
                  <a:cxn ang="0">
                    <a:pos x="39" y="86"/>
                  </a:cxn>
                  <a:cxn ang="0">
                    <a:pos x="32" y="84"/>
                  </a:cxn>
                  <a:cxn ang="0">
                    <a:pos x="28" y="82"/>
                  </a:cxn>
                  <a:cxn ang="0">
                    <a:pos x="26" y="80"/>
                  </a:cxn>
                  <a:cxn ang="0">
                    <a:pos x="26" y="78"/>
                  </a:cxn>
                  <a:cxn ang="0">
                    <a:pos x="30" y="63"/>
                  </a:cxn>
                  <a:cxn ang="0">
                    <a:pos x="3" y="57"/>
                  </a:cxn>
                  <a:cxn ang="0">
                    <a:pos x="1" y="55"/>
                  </a:cxn>
                  <a:cxn ang="0">
                    <a:pos x="0" y="52"/>
                  </a:cxn>
                  <a:cxn ang="0">
                    <a:pos x="0" y="47"/>
                  </a:cxn>
                  <a:cxn ang="0">
                    <a:pos x="2" y="39"/>
                  </a:cxn>
                  <a:cxn ang="0">
                    <a:pos x="4" y="30"/>
                  </a:cxn>
                  <a:cxn ang="0">
                    <a:pos x="7" y="26"/>
                  </a:cxn>
                  <a:cxn ang="0">
                    <a:pos x="9" y="23"/>
                  </a:cxn>
                  <a:cxn ang="0">
                    <a:pos x="12" y="23"/>
                  </a:cxn>
                  <a:cxn ang="0">
                    <a:pos x="38" y="30"/>
                  </a:cxn>
                  <a:cxn ang="0">
                    <a:pos x="45" y="4"/>
                  </a:cxn>
                  <a:cxn ang="0">
                    <a:pos x="46" y="2"/>
                  </a:cxn>
                  <a:cxn ang="0">
                    <a:pos x="49" y="1"/>
                  </a:cxn>
                  <a:cxn ang="0">
                    <a:pos x="53" y="1"/>
                  </a:cxn>
                  <a:cxn ang="0">
                    <a:pos x="60" y="2"/>
                  </a:cxn>
                  <a:cxn ang="0">
                    <a:pos x="70" y="6"/>
                  </a:cxn>
                  <a:cxn ang="0">
                    <a:pos x="72" y="11"/>
                  </a:cxn>
                  <a:cxn ang="0">
                    <a:pos x="66" y="37"/>
                  </a:cxn>
                  <a:cxn ang="0">
                    <a:pos x="122" y="51"/>
                  </a:cxn>
                  <a:cxn ang="0">
                    <a:pos x="137" y="52"/>
                  </a:cxn>
                  <a:cxn ang="0">
                    <a:pos x="145" y="42"/>
                  </a:cxn>
                  <a:cxn ang="0">
                    <a:pos x="145" y="37"/>
                  </a:cxn>
                  <a:cxn ang="0">
                    <a:pos x="145" y="33"/>
                  </a:cxn>
                  <a:cxn ang="0">
                    <a:pos x="145" y="30"/>
                  </a:cxn>
                  <a:cxn ang="0">
                    <a:pos x="145" y="28"/>
                  </a:cxn>
                  <a:cxn ang="0">
                    <a:pos x="146" y="26"/>
                  </a:cxn>
                  <a:cxn ang="0">
                    <a:pos x="148" y="26"/>
                  </a:cxn>
                  <a:cxn ang="0">
                    <a:pos x="152" y="26"/>
                  </a:cxn>
                  <a:cxn ang="0">
                    <a:pos x="158" y="27"/>
                  </a:cxn>
                  <a:cxn ang="0">
                    <a:pos x="158" y="27"/>
                  </a:cxn>
                </a:cxnLst>
                <a:rect l="0" t="0" r="r" b="b"/>
                <a:pathLst>
                  <a:path w="173" h="88">
                    <a:moveTo>
                      <a:pt x="158" y="27"/>
                    </a:moveTo>
                    <a:cubicBezTo>
                      <a:pt x="162" y="28"/>
                      <a:pt x="165" y="29"/>
                      <a:pt x="167" y="30"/>
                    </a:cubicBezTo>
                    <a:cubicBezTo>
                      <a:pt x="169" y="31"/>
                      <a:pt x="170" y="32"/>
                      <a:pt x="171" y="33"/>
                    </a:cubicBezTo>
                    <a:cubicBezTo>
                      <a:pt x="172" y="34"/>
                      <a:pt x="172" y="35"/>
                      <a:pt x="172" y="37"/>
                    </a:cubicBezTo>
                    <a:cubicBezTo>
                      <a:pt x="173" y="39"/>
                      <a:pt x="173" y="41"/>
                      <a:pt x="173" y="43"/>
                    </a:cubicBezTo>
                    <a:cubicBezTo>
                      <a:pt x="173" y="45"/>
                      <a:pt x="172" y="48"/>
                      <a:pt x="172" y="50"/>
                    </a:cubicBezTo>
                    <a:cubicBezTo>
                      <a:pt x="172" y="53"/>
                      <a:pt x="171" y="55"/>
                      <a:pt x="171" y="58"/>
                    </a:cubicBezTo>
                    <a:cubicBezTo>
                      <a:pt x="169" y="64"/>
                      <a:pt x="167" y="70"/>
                      <a:pt x="164" y="74"/>
                    </a:cubicBezTo>
                    <a:cubicBezTo>
                      <a:pt x="161" y="79"/>
                      <a:pt x="157" y="82"/>
                      <a:pt x="153" y="85"/>
                    </a:cubicBezTo>
                    <a:cubicBezTo>
                      <a:pt x="148" y="87"/>
                      <a:pt x="143" y="88"/>
                      <a:pt x="138" y="88"/>
                    </a:cubicBezTo>
                    <a:cubicBezTo>
                      <a:pt x="132" y="88"/>
                      <a:pt x="125" y="88"/>
                      <a:pt x="118" y="86"/>
                    </a:cubicBezTo>
                    <a:lnTo>
                      <a:pt x="57" y="70"/>
                    </a:lnTo>
                    <a:lnTo>
                      <a:pt x="53" y="85"/>
                    </a:lnTo>
                    <a:cubicBezTo>
                      <a:pt x="53" y="86"/>
                      <a:pt x="52" y="87"/>
                      <a:pt x="49" y="88"/>
                    </a:cubicBezTo>
                    <a:cubicBezTo>
                      <a:pt x="47" y="88"/>
                      <a:pt x="43" y="88"/>
                      <a:pt x="39" y="86"/>
                    </a:cubicBezTo>
                    <a:cubicBezTo>
                      <a:pt x="36" y="86"/>
                      <a:pt x="34" y="85"/>
                      <a:pt x="32" y="84"/>
                    </a:cubicBezTo>
                    <a:cubicBezTo>
                      <a:pt x="30" y="84"/>
                      <a:pt x="29" y="83"/>
                      <a:pt x="28" y="82"/>
                    </a:cubicBezTo>
                    <a:cubicBezTo>
                      <a:pt x="27" y="82"/>
                      <a:pt x="27" y="81"/>
                      <a:pt x="26" y="80"/>
                    </a:cubicBezTo>
                    <a:cubicBezTo>
                      <a:pt x="26" y="79"/>
                      <a:pt x="26" y="78"/>
                      <a:pt x="26" y="78"/>
                    </a:cubicBezTo>
                    <a:lnTo>
                      <a:pt x="30" y="63"/>
                    </a:lnTo>
                    <a:lnTo>
                      <a:pt x="3" y="57"/>
                    </a:lnTo>
                    <a:cubicBezTo>
                      <a:pt x="2" y="56"/>
                      <a:pt x="2" y="56"/>
                      <a:pt x="1" y="55"/>
                    </a:cubicBezTo>
                    <a:cubicBezTo>
                      <a:pt x="0" y="55"/>
                      <a:pt x="0" y="54"/>
                      <a:pt x="0" y="52"/>
                    </a:cubicBezTo>
                    <a:cubicBezTo>
                      <a:pt x="0" y="51"/>
                      <a:pt x="0" y="49"/>
                      <a:pt x="0" y="47"/>
                    </a:cubicBezTo>
                    <a:cubicBezTo>
                      <a:pt x="1" y="44"/>
                      <a:pt x="1" y="42"/>
                      <a:pt x="2" y="39"/>
                    </a:cubicBezTo>
                    <a:cubicBezTo>
                      <a:pt x="3" y="35"/>
                      <a:pt x="4" y="33"/>
                      <a:pt x="4" y="30"/>
                    </a:cubicBezTo>
                    <a:cubicBezTo>
                      <a:pt x="5" y="28"/>
                      <a:pt x="6" y="27"/>
                      <a:pt x="7" y="26"/>
                    </a:cubicBezTo>
                    <a:cubicBezTo>
                      <a:pt x="7" y="24"/>
                      <a:pt x="8" y="24"/>
                      <a:pt x="9" y="23"/>
                    </a:cubicBezTo>
                    <a:cubicBezTo>
                      <a:pt x="10" y="23"/>
                      <a:pt x="11" y="23"/>
                      <a:pt x="12" y="23"/>
                    </a:cubicBezTo>
                    <a:lnTo>
                      <a:pt x="38" y="30"/>
                    </a:lnTo>
                    <a:lnTo>
                      <a:pt x="45" y="4"/>
                    </a:lnTo>
                    <a:cubicBezTo>
                      <a:pt x="45" y="3"/>
                      <a:pt x="46" y="2"/>
                      <a:pt x="46" y="2"/>
                    </a:cubicBezTo>
                    <a:cubicBezTo>
                      <a:pt x="47" y="1"/>
                      <a:pt x="48" y="1"/>
                      <a:pt x="49" y="1"/>
                    </a:cubicBezTo>
                    <a:cubicBezTo>
                      <a:pt x="50" y="0"/>
                      <a:pt x="51" y="1"/>
                      <a:pt x="53" y="1"/>
                    </a:cubicBezTo>
                    <a:cubicBezTo>
                      <a:pt x="55" y="1"/>
                      <a:pt x="57" y="1"/>
                      <a:pt x="60" y="2"/>
                    </a:cubicBezTo>
                    <a:cubicBezTo>
                      <a:pt x="65" y="3"/>
                      <a:pt x="68" y="5"/>
                      <a:pt x="70" y="6"/>
                    </a:cubicBezTo>
                    <a:cubicBezTo>
                      <a:pt x="72" y="7"/>
                      <a:pt x="73" y="9"/>
                      <a:pt x="72" y="11"/>
                    </a:cubicBezTo>
                    <a:lnTo>
                      <a:pt x="66" y="37"/>
                    </a:lnTo>
                    <a:lnTo>
                      <a:pt x="122" y="51"/>
                    </a:lnTo>
                    <a:cubicBezTo>
                      <a:pt x="128" y="53"/>
                      <a:pt x="133" y="53"/>
                      <a:pt x="137" y="52"/>
                    </a:cubicBezTo>
                    <a:cubicBezTo>
                      <a:pt x="141" y="50"/>
                      <a:pt x="143" y="47"/>
                      <a:pt x="145" y="42"/>
                    </a:cubicBezTo>
                    <a:cubicBezTo>
                      <a:pt x="145" y="40"/>
                      <a:pt x="145" y="38"/>
                      <a:pt x="145" y="37"/>
                    </a:cubicBezTo>
                    <a:cubicBezTo>
                      <a:pt x="145" y="35"/>
                      <a:pt x="145" y="34"/>
                      <a:pt x="145" y="33"/>
                    </a:cubicBezTo>
                    <a:cubicBezTo>
                      <a:pt x="145" y="32"/>
                      <a:pt x="145" y="31"/>
                      <a:pt x="145" y="30"/>
                    </a:cubicBezTo>
                    <a:cubicBezTo>
                      <a:pt x="145" y="29"/>
                      <a:pt x="145" y="28"/>
                      <a:pt x="145" y="28"/>
                    </a:cubicBezTo>
                    <a:cubicBezTo>
                      <a:pt x="145" y="27"/>
                      <a:pt x="145" y="27"/>
                      <a:pt x="146" y="26"/>
                    </a:cubicBezTo>
                    <a:cubicBezTo>
                      <a:pt x="146" y="26"/>
                      <a:pt x="147" y="26"/>
                      <a:pt x="148" y="26"/>
                    </a:cubicBezTo>
                    <a:cubicBezTo>
                      <a:pt x="149" y="25"/>
                      <a:pt x="150" y="26"/>
                      <a:pt x="152" y="26"/>
                    </a:cubicBezTo>
                    <a:cubicBezTo>
                      <a:pt x="154" y="26"/>
                      <a:pt x="156" y="26"/>
                      <a:pt x="158" y="27"/>
                    </a:cubicBezTo>
                    <a:lnTo>
                      <a:pt x="158" y="27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1" name="Freeform 413"/>
              <p:cNvSpPr>
                <a:spLocks noEditPoints="1"/>
              </p:cNvSpPr>
              <p:nvPr/>
            </p:nvSpPr>
            <p:spPr bwMode="auto">
              <a:xfrm rot="20864417">
                <a:off x="7340812" y="3789356"/>
                <a:ext cx="163013" cy="64265"/>
              </a:xfrm>
              <a:custGeom>
                <a:avLst/>
                <a:gdLst/>
                <a:ahLst/>
                <a:cxnLst>
                  <a:cxn ang="0">
                    <a:pos x="183" y="45"/>
                  </a:cxn>
                  <a:cxn ang="0">
                    <a:pos x="185" y="46"/>
                  </a:cxn>
                  <a:cxn ang="0">
                    <a:pos x="186" y="49"/>
                  </a:cxn>
                  <a:cxn ang="0">
                    <a:pos x="186" y="55"/>
                  </a:cxn>
                  <a:cxn ang="0">
                    <a:pos x="184" y="63"/>
                  </a:cxn>
                  <a:cxn ang="0">
                    <a:pos x="181" y="71"/>
                  </a:cxn>
                  <a:cxn ang="0">
                    <a:pos x="179" y="76"/>
                  </a:cxn>
                  <a:cxn ang="0">
                    <a:pos x="177" y="78"/>
                  </a:cxn>
                  <a:cxn ang="0">
                    <a:pos x="174" y="78"/>
                  </a:cxn>
                  <a:cxn ang="0">
                    <a:pos x="55" y="48"/>
                  </a:cxn>
                  <a:cxn ang="0">
                    <a:pos x="53" y="47"/>
                  </a:cxn>
                  <a:cxn ang="0">
                    <a:pos x="52" y="44"/>
                  </a:cxn>
                  <a:cxn ang="0">
                    <a:pos x="52" y="38"/>
                  </a:cxn>
                  <a:cxn ang="0">
                    <a:pos x="54" y="30"/>
                  </a:cxn>
                  <a:cxn ang="0">
                    <a:pos x="56" y="22"/>
                  </a:cxn>
                  <a:cxn ang="0">
                    <a:pos x="59" y="17"/>
                  </a:cxn>
                  <a:cxn ang="0">
                    <a:pos x="61" y="15"/>
                  </a:cxn>
                  <a:cxn ang="0">
                    <a:pos x="64" y="15"/>
                  </a:cxn>
                  <a:cxn ang="0">
                    <a:pos x="183" y="45"/>
                  </a:cxn>
                  <a:cxn ang="0">
                    <a:pos x="24" y="2"/>
                  </a:cxn>
                  <a:cxn ang="0">
                    <a:pos x="37" y="9"/>
                  </a:cxn>
                  <a:cxn ang="0">
                    <a:pos x="37" y="26"/>
                  </a:cxn>
                  <a:cxn ang="0">
                    <a:pos x="29" y="40"/>
                  </a:cxn>
                  <a:cxn ang="0">
                    <a:pos x="15" y="41"/>
                  </a:cxn>
                  <a:cxn ang="0">
                    <a:pos x="2" y="33"/>
                  </a:cxn>
                  <a:cxn ang="0">
                    <a:pos x="2" y="17"/>
                  </a:cxn>
                  <a:cxn ang="0">
                    <a:pos x="9" y="2"/>
                  </a:cxn>
                  <a:cxn ang="0">
                    <a:pos x="24" y="2"/>
                  </a:cxn>
                  <a:cxn ang="0">
                    <a:pos x="24" y="2"/>
                  </a:cxn>
                </a:cxnLst>
                <a:rect l="0" t="0" r="r" b="b"/>
                <a:pathLst>
                  <a:path w="186" h="79">
                    <a:moveTo>
                      <a:pt x="183" y="45"/>
                    </a:moveTo>
                    <a:cubicBezTo>
                      <a:pt x="184" y="45"/>
                      <a:pt x="184" y="45"/>
                      <a:pt x="185" y="46"/>
                    </a:cubicBezTo>
                    <a:cubicBezTo>
                      <a:pt x="185" y="47"/>
                      <a:pt x="186" y="48"/>
                      <a:pt x="186" y="49"/>
                    </a:cubicBezTo>
                    <a:cubicBezTo>
                      <a:pt x="186" y="51"/>
                      <a:pt x="186" y="52"/>
                      <a:pt x="186" y="55"/>
                    </a:cubicBezTo>
                    <a:cubicBezTo>
                      <a:pt x="185" y="57"/>
                      <a:pt x="185" y="60"/>
                      <a:pt x="184" y="63"/>
                    </a:cubicBezTo>
                    <a:cubicBezTo>
                      <a:pt x="183" y="66"/>
                      <a:pt x="182" y="69"/>
                      <a:pt x="181" y="71"/>
                    </a:cubicBezTo>
                    <a:cubicBezTo>
                      <a:pt x="181" y="73"/>
                      <a:pt x="180" y="75"/>
                      <a:pt x="179" y="76"/>
                    </a:cubicBezTo>
                    <a:cubicBezTo>
                      <a:pt x="178" y="77"/>
                      <a:pt x="178" y="78"/>
                      <a:pt x="177" y="78"/>
                    </a:cubicBezTo>
                    <a:cubicBezTo>
                      <a:pt x="176" y="79"/>
                      <a:pt x="175" y="79"/>
                      <a:pt x="174" y="78"/>
                    </a:cubicBezTo>
                    <a:lnTo>
                      <a:pt x="55" y="48"/>
                    </a:lnTo>
                    <a:cubicBezTo>
                      <a:pt x="54" y="48"/>
                      <a:pt x="54" y="48"/>
                      <a:pt x="53" y="47"/>
                    </a:cubicBezTo>
                    <a:cubicBezTo>
                      <a:pt x="53" y="46"/>
                      <a:pt x="52" y="45"/>
                      <a:pt x="52" y="44"/>
                    </a:cubicBezTo>
                    <a:cubicBezTo>
                      <a:pt x="52" y="42"/>
                      <a:pt x="52" y="40"/>
                      <a:pt x="52" y="38"/>
                    </a:cubicBezTo>
                    <a:cubicBezTo>
                      <a:pt x="53" y="36"/>
                      <a:pt x="53" y="33"/>
                      <a:pt x="54" y="30"/>
                    </a:cubicBezTo>
                    <a:cubicBezTo>
                      <a:pt x="55" y="27"/>
                      <a:pt x="56" y="24"/>
                      <a:pt x="56" y="22"/>
                    </a:cubicBezTo>
                    <a:cubicBezTo>
                      <a:pt x="57" y="20"/>
                      <a:pt x="58" y="18"/>
                      <a:pt x="59" y="17"/>
                    </a:cubicBezTo>
                    <a:cubicBezTo>
                      <a:pt x="60" y="16"/>
                      <a:pt x="60" y="15"/>
                      <a:pt x="61" y="15"/>
                    </a:cubicBezTo>
                    <a:cubicBezTo>
                      <a:pt x="62" y="14"/>
                      <a:pt x="63" y="14"/>
                      <a:pt x="64" y="15"/>
                    </a:cubicBezTo>
                    <a:lnTo>
                      <a:pt x="183" y="45"/>
                    </a:lnTo>
                    <a:close/>
                    <a:moveTo>
                      <a:pt x="24" y="2"/>
                    </a:moveTo>
                    <a:cubicBezTo>
                      <a:pt x="31" y="3"/>
                      <a:pt x="35" y="6"/>
                      <a:pt x="37" y="9"/>
                    </a:cubicBezTo>
                    <a:cubicBezTo>
                      <a:pt x="39" y="13"/>
                      <a:pt x="39" y="18"/>
                      <a:pt x="37" y="26"/>
                    </a:cubicBezTo>
                    <a:cubicBezTo>
                      <a:pt x="35" y="33"/>
                      <a:pt x="32" y="38"/>
                      <a:pt x="29" y="40"/>
                    </a:cubicBezTo>
                    <a:cubicBezTo>
                      <a:pt x="26" y="42"/>
                      <a:pt x="21" y="42"/>
                      <a:pt x="15" y="41"/>
                    </a:cubicBezTo>
                    <a:cubicBezTo>
                      <a:pt x="8" y="39"/>
                      <a:pt x="4" y="36"/>
                      <a:pt x="2" y="33"/>
                    </a:cubicBezTo>
                    <a:cubicBezTo>
                      <a:pt x="0" y="30"/>
                      <a:pt x="0" y="24"/>
                      <a:pt x="2" y="17"/>
                    </a:cubicBezTo>
                    <a:cubicBezTo>
                      <a:pt x="4" y="9"/>
                      <a:pt x="6" y="4"/>
                      <a:pt x="9" y="2"/>
                    </a:cubicBezTo>
                    <a:cubicBezTo>
                      <a:pt x="13" y="0"/>
                      <a:pt x="17" y="0"/>
                      <a:pt x="24" y="2"/>
                    </a:cubicBez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2" name="Freeform 414"/>
              <p:cNvSpPr>
                <a:spLocks noEditPoints="1"/>
              </p:cNvSpPr>
              <p:nvPr/>
            </p:nvSpPr>
            <p:spPr bwMode="auto">
              <a:xfrm rot="20864417">
                <a:off x="7388326" y="3670992"/>
                <a:ext cx="124659" cy="110169"/>
              </a:xfrm>
              <a:custGeom>
                <a:avLst/>
                <a:gdLst/>
                <a:ahLst/>
                <a:cxnLst>
                  <a:cxn ang="0">
                    <a:pos x="85" y="4"/>
                  </a:cxn>
                  <a:cxn ang="0">
                    <a:pos x="112" y="15"/>
                  </a:cxn>
                  <a:cxn ang="0">
                    <a:pos x="130" y="33"/>
                  </a:cxn>
                  <a:cxn ang="0">
                    <a:pos x="139" y="57"/>
                  </a:cxn>
                  <a:cxn ang="0">
                    <a:pos x="137" y="87"/>
                  </a:cxn>
                  <a:cxn ang="0">
                    <a:pos x="125" y="113"/>
                  </a:cxn>
                  <a:cxn ang="0">
                    <a:pos x="108" y="130"/>
                  </a:cxn>
                  <a:cxn ang="0">
                    <a:pos x="84" y="136"/>
                  </a:cxn>
                  <a:cxn ang="0">
                    <a:pos x="55" y="132"/>
                  </a:cxn>
                  <a:cxn ang="0">
                    <a:pos x="28" y="121"/>
                  </a:cxn>
                  <a:cxn ang="0">
                    <a:pos x="10" y="104"/>
                  </a:cxn>
                  <a:cxn ang="0">
                    <a:pos x="1" y="80"/>
                  </a:cxn>
                  <a:cxn ang="0">
                    <a:pos x="3" y="50"/>
                  </a:cxn>
                  <a:cxn ang="0">
                    <a:pos x="15" y="23"/>
                  </a:cxn>
                  <a:cxn ang="0">
                    <a:pos x="32" y="7"/>
                  </a:cxn>
                  <a:cxn ang="0">
                    <a:pos x="56" y="1"/>
                  </a:cxn>
                  <a:cxn ang="0">
                    <a:pos x="85" y="4"/>
                  </a:cxn>
                  <a:cxn ang="0">
                    <a:pos x="85" y="4"/>
                  </a:cxn>
                  <a:cxn ang="0">
                    <a:pos x="78" y="39"/>
                  </a:cxn>
                  <a:cxn ang="0">
                    <a:pos x="61" y="36"/>
                  </a:cxn>
                  <a:cxn ang="0">
                    <a:pos x="47" y="38"/>
                  </a:cxn>
                  <a:cxn ang="0">
                    <a:pos x="36" y="45"/>
                  </a:cxn>
                  <a:cxn ang="0">
                    <a:pos x="29" y="58"/>
                  </a:cxn>
                  <a:cxn ang="0">
                    <a:pos x="29" y="72"/>
                  </a:cxn>
                  <a:cxn ang="0">
                    <a:pos x="35" y="83"/>
                  </a:cxn>
                  <a:cxn ang="0">
                    <a:pos x="46" y="91"/>
                  </a:cxn>
                  <a:cxn ang="0">
                    <a:pos x="62" y="98"/>
                  </a:cxn>
                  <a:cxn ang="0">
                    <a:pos x="79" y="100"/>
                  </a:cxn>
                  <a:cxn ang="0">
                    <a:pos x="93" y="99"/>
                  </a:cxn>
                  <a:cxn ang="0">
                    <a:pos x="104" y="92"/>
                  </a:cxn>
                  <a:cxn ang="0">
                    <a:pos x="110" y="79"/>
                  </a:cxn>
                  <a:cxn ang="0">
                    <a:pos x="111" y="65"/>
                  </a:cxn>
                  <a:cxn ang="0">
                    <a:pos x="105" y="54"/>
                  </a:cxn>
                  <a:cxn ang="0">
                    <a:pos x="94" y="45"/>
                  </a:cxn>
                  <a:cxn ang="0">
                    <a:pos x="78" y="39"/>
                  </a:cxn>
                  <a:cxn ang="0">
                    <a:pos x="78" y="39"/>
                  </a:cxn>
                </a:cxnLst>
                <a:rect l="0" t="0" r="r" b="b"/>
                <a:pathLst>
                  <a:path w="140" h="136">
                    <a:moveTo>
                      <a:pt x="85" y="4"/>
                    </a:moveTo>
                    <a:cubicBezTo>
                      <a:pt x="95" y="7"/>
                      <a:pt x="104" y="10"/>
                      <a:pt x="112" y="15"/>
                    </a:cubicBezTo>
                    <a:cubicBezTo>
                      <a:pt x="119" y="20"/>
                      <a:pt x="126" y="26"/>
                      <a:pt x="130" y="33"/>
                    </a:cubicBezTo>
                    <a:cubicBezTo>
                      <a:pt x="135" y="40"/>
                      <a:pt x="138" y="48"/>
                      <a:pt x="139" y="57"/>
                    </a:cubicBezTo>
                    <a:cubicBezTo>
                      <a:pt x="140" y="66"/>
                      <a:pt x="140" y="76"/>
                      <a:pt x="137" y="87"/>
                    </a:cubicBezTo>
                    <a:cubicBezTo>
                      <a:pt x="134" y="97"/>
                      <a:pt x="130" y="106"/>
                      <a:pt x="125" y="113"/>
                    </a:cubicBezTo>
                    <a:cubicBezTo>
                      <a:pt x="121" y="120"/>
                      <a:pt x="115" y="126"/>
                      <a:pt x="108" y="130"/>
                    </a:cubicBezTo>
                    <a:cubicBezTo>
                      <a:pt x="101" y="133"/>
                      <a:pt x="93" y="135"/>
                      <a:pt x="84" y="136"/>
                    </a:cubicBezTo>
                    <a:cubicBezTo>
                      <a:pt x="75" y="136"/>
                      <a:pt x="66" y="135"/>
                      <a:pt x="55" y="132"/>
                    </a:cubicBezTo>
                    <a:cubicBezTo>
                      <a:pt x="45" y="130"/>
                      <a:pt x="36" y="126"/>
                      <a:pt x="28" y="121"/>
                    </a:cubicBezTo>
                    <a:cubicBezTo>
                      <a:pt x="21" y="116"/>
                      <a:pt x="14" y="111"/>
                      <a:pt x="10" y="104"/>
                    </a:cubicBezTo>
                    <a:cubicBezTo>
                      <a:pt x="5" y="97"/>
                      <a:pt x="2" y="89"/>
                      <a:pt x="1" y="80"/>
                    </a:cubicBezTo>
                    <a:cubicBezTo>
                      <a:pt x="0" y="71"/>
                      <a:pt x="0" y="61"/>
                      <a:pt x="3" y="50"/>
                    </a:cubicBezTo>
                    <a:cubicBezTo>
                      <a:pt x="6" y="39"/>
                      <a:pt x="10" y="30"/>
                      <a:pt x="15" y="23"/>
                    </a:cubicBezTo>
                    <a:cubicBezTo>
                      <a:pt x="19" y="16"/>
                      <a:pt x="25" y="11"/>
                      <a:pt x="32" y="7"/>
                    </a:cubicBezTo>
                    <a:cubicBezTo>
                      <a:pt x="39" y="3"/>
                      <a:pt x="47" y="1"/>
                      <a:pt x="56" y="1"/>
                    </a:cubicBezTo>
                    <a:cubicBezTo>
                      <a:pt x="65" y="0"/>
                      <a:pt x="74" y="1"/>
                      <a:pt x="85" y="4"/>
                    </a:cubicBezTo>
                    <a:lnTo>
                      <a:pt x="85" y="4"/>
                    </a:lnTo>
                    <a:close/>
                    <a:moveTo>
                      <a:pt x="78" y="39"/>
                    </a:moveTo>
                    <a:cubicBezTo>
                      <a:pt x="72" y="38"/>
                      <a:pt x="66" y="37"/>
                      <a:pt x="61" y="36"/>
                    </a:cubicBezTo>
                    <a:cubicBezTo>
                      <a:pt x="56" y="36"/>
                      <a:pt x="51" y="37"/>
                      <a:pt x="47" y="38"/>
                    </a:cubicBezTo>
                    <a:cubicBezTo>
                      <a:pt x="43" y="39"/>
                      <a:pt x="39" y="41"/>
                      <a:pt x="36" y="45"/>
                    </a:cubicBezTo>
                    <a:cubicBezTo>
                      <a:pt x="33" y="48"/>
                      <a:pt x="31" y="52"/>
                      <a:pt x="29" y="58"/>
                    </a:cubicBezTo>
                    <a:cubicBezTo>
                      <a:pt x="28" y="63"/>
                      <a:pt x="28" y="67"/>
                      <a:pt x="29" y="72"/>
                    </a:cubicBezTo>
                    <a:cubicBezTo>
                      <a:pt x="30" y="76"/>
                      <a:pt x="32" y="80"/>
                      <a:pt x="35" y="83"/>
                    </a:cubicBezTo>
                    <a:cubicBezTo>
                      <a:pt x="37" y="86"/>
                      <a:pt x="41" y="89"/>
                      <a:pt x="46" y="91"/>
                    </a:cubicBezTo>
                    <a:cubicBezTo>
                      <a:pt x="51" y="94"/>
                      <a:pt x="56" y="96"/>
                      <a:pt x="62" y="98"/>
                    </a:cubicBezTo>
                    <a:cubicBezTo>
                      <a:pt x="68" y="99"/>
                      <a:pt x="74" y="100"/>
                      <a:pt x="79" y="100"/>
                    </a:cubicBezTo>
                    <a:cubicBezTo>
                      <a:pt x="84" y="100"/>
                      <a:pt x="89" y="100"/>
                      <a:pt x="93" y="99"/>
                    </a:cubicBezTo>
                    <a:cubicBezTo>
                      <a:pt x="97" y="97"/>
                      <a:pt x="101" y="95"/>
                      <a:pt x="104" y="92"/>
                    </a:cubicBezTo>
                    <a:cubicBezTo>
                      <a:pt x="107" y="89"/>
                      <a:pt x="109" y="84"/>
                      <a:pt x="110" y="79"/>
                    </a:cubicBezTo>
                    <a:cubicBezTo>
                      <a:pt x="112" y="74"/>
                      <a:pt x="112" y="69"/>
                      <a:pt x="111" y="65"/>
                    </a:cubicBezTo>
                    <a:cubicBezTo>
                      <a:pt x="110" y="61"/>
                      <a:pt x="108" y="57"/>
                      <a:pt x="105" y="54"/>
                    </a:cubicBezTo>
                    <a:cubicBezTo>
                      <a:pt x="102" y="50"/>
                      <a:pt x="99" y="48"/>
                      <a:pt x="94" y="45"/>
                    </a:cubicBezTo>
                    <a:cubicBezTo>
                      <a:pt x="89" y="43"/>
                      <a:pt x="84" y="41"/>
                      <a:pt x="78" y="39"/>
                    </a:cubicBezTo>
                    <a:lnTo>
                      <a:pt x="78" y="39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3" name="Freeform 415"/>
              <p:cNvSpPr>
                <a:spLocks/>
              </p:cNvSpPr>
              <p:nvPr/>
            </p:nvSpPr>
            <p:spPr bwMode="auto">
              <a:xfrm rot="20864417">
                <a:off x="7390010" y="3538160"/>
                <a:ext cx="134247" cy="119351"/>
              </a:xfrm>
              <a:custGeom>
                <a:avLst/>
                <a:gdLst/>
                <a:ahLst/>
                <a:cxnLst>
                  <a:cxn ang="0">
                    <a:pos x="151" y="22"/>
                  </a:cxn>
                  <a:cxn ang="0">
                    <a:pos x="153" y="24"/>
                  </a:cxn>
                  <a:cxn ang="0">
                    <a:pos x="154" y="27"/>
                  </a:cxn>
                  <a:cxn ang="0">
                    <a:pos x="154" y="32"/>
                  </a:cxn>
                  <a:cxn ang="0">
                    <a:pos x="152" y="40"/>
                  </a:cxn>
                  <a:cxn ang="0">
                    <a:pos x="150" y="48"/>
                  </a:cxn>
                  <a:cxn ang="0">
                    <a:pos x="148" y="53"/>
                  </a:cxn>
                  <a:cxn ang="0">
                    <a:pos x="145" y="56"/>
                  </a:cxn>
                  <a:cxn ang="0">
                    <a:pos x="143" y="56"/>
                  </a:cxn>
                  <a:cxn ang="0">
                    <a:pos x="75" y="39"/>
                  </a:cxn>
                  <a:cxn ang="0">
                    <a:pos x="61" y="36"/>
                  </a:cxn>
                  <a:cxn ang="0">
                    <a:pos x="51" y="38"/>
                  </a:cxn>
                  <a:cxn ang="0">
                    <a:pos x="44" y="43"/>
                  </a:cxn>
                  <a:cxn ang="0">
                    <a:pos x="40" y="51"/>
                  </a:cxn>
                  <a:cxn ang="0">
                    <a:pos x="42" y="65"/>
                  </a:cxn>
                  <a:cxn ang="0">
                    <a:pos x="52" y="82"/>
                  </a:cxn>
                  <a:cxn ang="0">
                    <a:pos x="131" y="102"/>
                  </a:cxn>
                  <a:cxn ang="0">
                    <a:pos x="133" y="104"/>
                  </a:cxn>
                  <a:cxn ang="0">
                    <a:pos x="134" y="107"/>
                  </a:cxn>
                  <a:cxn ang="0">
                    <a:pos x="134" y="112"/>
                  </a:cxn>
                  <a:cxn ang="0">
                    <a:pos x="132" y="121"/>
                  </a:cxn>
                  <a:cxn ang="0">
                    <a:pos x="130" y="129"/>
                  </a:cxn>
                  <a:cxn ang="0">
                    <a:pos x="127" y="134"/>
                  </a:cxn>
                  <a:cxn ang="0">
                    <a:pos x="125" y="136"/>
                  </a:cxn>
                  <a:cxn ang="0">
                    <a:pos x="122" y="136"/>
                  </a:cxn>
                  <a:cxn ang="0">
                    <a:pos x="3" y="106"/>
                  </a:cxn>
                  <a:cxn ang="0">
                    <a:pos x="1" y="105"/>
                  </a:cxn>
                  <a:cxn ang="0">
                    <a:pos x="0" y="102"/>
                  </a:cxn>
                  <a:cxn ang="0">
                    <a:pos x="0" y="97"/>
                  </a:cxn>
                  <a:cxn ang="0">
                    <a:pos x="2" y="90"/>
                  </a:cxn>
                  <a:cxn ang="0">
                    <a:pos x="4" y="83"/>
                  </a:cxn>
                  <a:cxn ang="0">
                    <a:pos x="6" y="79"/>
                  </a:cxn>
                  <a:cxn ang="0">
                    <a:pos x="8" y="77"/>
                  </a:cxn>
                  <a:cxn ang="0">
                    <a:pos x="11" y="77"/>
                  </a:cxn>
                  <a:cxn ang="0">
                    <a:pos x="24" y="81"/>
                  </a:cxn>
                  <a:cxn ang="0">
                    <a:pos x="13" y="57"/>
                  </a:cxn>
                  <a:cxn ang="0">
                    <a:pos x="13" y="34"/>
                  </a:cxn>
                  <a:cxn ang="0">
                    <a:pos x="23" y="14"/>
                  </a:cxn>
                  <a:cxn ang="0">
                    <a:pos x="37" y="4"/>
                  </a:cxn>
                  <a:cxn ang="0">
                    <a:pos x="55" y="0"/>
                  </a:cxn>
                  <a:cxn ang="0">
                    <a:pos x="78" y="4"/>
                  </a:cxn>
                  <a:cxn ang="0">
                    <a:pos x="151" y="22"/>
                  </a:cxn>
                </a:cxnLst>
                <a:rect l="0" t="0" r="r" b="b"/>
                <a:pathLst>
                  <a:path w="155" h="136">
                    <a:moveTo>
                      <a:pt x="151" y="22"/>
                    </a:moveTo>
                    <a:cubicBezTo>
                      <a:pt x="152" y="23"/>
                      <a:pt x="153" y="23"/>
                      <a:pt x="153" y="24"/>
                    </a:cubicBezTo>
                    <a:cubicBezTo>
                      <a:pt x="154" y="24"/>
                      <a:pt x="154" y="25"/>
                      <a:pt x="154" y="27"/>
                    </a:cubicBezTo>
                    <a:cubicBezTo>
                      <a:pt x="155" y="28"/>
                      <a:pt x="154" y="30"/>
                      <a:pt x="154" y="32"/>
                    </a:cubicBezTo>
                    <a:cubicBezTo>
                      <a:pt x="154" y="34"/>
                      <a:pt x="153" y="37"/>
                      <a:pt x="152" y="40"/>
                    </a:cubicBezTo>
                    <a:cubicBezTo>
                      <a:pt x="152" y="44"/>
                      <a:pt x="151" y="46"/>
                      <a:pt x="150" y="48"/>
                    </a:cubicBezTo>
                    <a:cubicBezTo>
                      <a:pt x="149" y="51"/>
                      <a:pt x="148" y="52"/>
                      <a:pt x="148" y="53"/>
                    </a:cubicBezTo>
                    <a:cubicBezTo>
                      <a:pt x="147" y="55"/>
                      <a:pt x="146" y="55"/>
                      <a:pt x="145" y="56"/>
                    </a:cubicBezTo>
                    <a:cubicBezTo>
                      <a:pt x="145" y="56"/>
                      <a:pt x="144" y="56"/>
                      <a:pt x="143" y="56"/>
                    </a:cubicBezTo>
                    <a:lnTo>
                      <a:pt x="75" y="39"/>
                    </a:lnTo>
                    <a:cubicBezTo>
                      <a:pt x="69" y="37"/>
                      <a:pt x="64" y="36"/>
                      <a:pt x="61" y="36"/>
                    </a:cubicBezTo>
                    <a:cubicBezTo>
                      <a:pt x="57" y="36"/>
                      <a:pt x="54" y="37"/>
                      <a:pt x="51" y="38"/>
                    </a:cubicBezTo>
                    <a:cubicBezTo>
                      <a:pt x="49" y="39"/>
                      <a:pt x="46" y="41"/>
                      <a:pt x="44" y="43"/>
                    </a:cubicBezTo>
                    <a:cubicBezTo>
                      <a:pt x="42" y="45"/>
                      <a:pt x="41" y="48"/>
                      <a:pt x="40" y="51"/>
                    </a:cubicBezTo>
                    <a:cubicBezTo>
                      <a:pt x="39" y="55"/>
                      <a:pt x="40" y="60"/>
                      <a:pt x="42" y="65"/>
                    </a:cubicBezTo>
                    <a:cubicBezTo>
                      <a:pt x="44" y="70"/>
                      <a:pt x="47" y="76"/>
                      <a:pt x="52" y="82"/>
                    </a:cubicBezTo>
                    <a:lnTo>
                      <a:pt x="131" y="102"/>
                    </a:lnTo>
                    <a:cubicBezTo>
                      <a:pt x="132" y="103"/>
                      <a:pt x="133" y="103"/>
                      <a:pt x="133" y="104"/>
                    </a:cubicBezTo>
                    <a:cubicBezTo>
                      <a:pt x="134" y="105"/>
                      <a:pt x="134" y="106"/>
                      <a:pt x="134" y="107"/>
                    </a:cubicBezTo>
                    <a:cubicBezTo>
                      <a:pt x="134" y="108"/>
                      <a:pt x="134" y="110"/>
                      <a:pt x="134" y="112"/>
                    </a:cubicBezTo>
                    <a:cubicBezTo>
                      <a:pt x="133" y="115"/>
                      <a:pt x="133" y="117"/>
                      <a:pt x="132" y="121"/>
                    </a:cubicBezTo>
                    <a:cubicBezTo>
                      <a:pt x="131" y="124"/>
                      <a:pt x="130" y="127"/>
                      <a:pt x="130" y="129"/>
                    </a:cubicBezTo>
                    <a:cubicBezTo>
                      <a:pt x="129" y="131"/>
                      <a:pt x="128" y="132"/>
                      <a:pt x="127" y="134"/>
                    </a:cubicBezTo>
                    <a:cubicBezTo>
                      <a:pt x="127" y="135"/>
                      <a:pt x="126" y="136"/>
                      <a:pt x="125" y="136"/>
                    </a:cubicBezTo>
                    <a:cubicBezTo>
                      <a:pt x="124" y="136"/>
                      <a:pt x="123" y="136"/>
                      <a:pt x="122" y="136"/>
                    </a:cubicBezTo>
                    <a:lnTo>
                      <a:pt x="3" y="106"/>
                    </a:lnTo>
                    <a:cubicBezTo>
                      <a:pt x="2" y="106"/>
                      <a:pt x="2" y="105"/>
                      <a:pt x="1" y="105"/>
                    </a:cubicBezTo>
                    <a:cubicBezTo>
                      <a:pt x="1" y="104"/>
                      <a:pt x="0" y="103"/>
                      <a:pt x="0" y="102"/>
                    </a:cubicBezTo>
                    <a:cubicBezTo>
                      <a:pt x="0" y="101"/>
                      <a:pt x="0" y="99"/>
                      <a:pt x="0" y="97"/>
                    </a:cubicBezTo>
                    <a:cubicBezTo>
                      <a:pt x="0" y="95"/>
                      <a:pt x="1" y="93"/>
                      <a:pt x="2" y="90"/>
                    </a:cubicBezTo>
                    <a:cubicBezTo>
                      <a:pt x="2" y="87"/>
                      <a:pt x="3" y="85"/>
                      <a:pt x="4" y="83"/>
                    </a:cubicBezTo>
                    <a:cubicBezTo>
                      <a:pt x="4" y="81"/>
                      <a:pt x="5" y="80"/>
                      <a:pt x="6" y="79"/>
                    </a:cubicBezTo>
                    <a:cubicBezTo>
                      <a:pt x="7" y="78"/>
                      <a:pt x="7" y="78"/>
                      <a:pt x="8" y="77"/>
                    </a:cubicBezTo>
                    <a:cubicBezTo>
                      <a:pt x="9" y="77"/>
                      <a:pt x="10" y="77"/>
                      <a:pt x="11" y="77"/>
                    </a:cubicBezTo>
                    <a:lnTo>
                      <a:pt x="24" y="81"/>
                    </a:lnTo>
                    <a:cubicBezTo>
                      <a:pt x="19" y="72"/>
                      <a:pt x="15" y="64"/>
                      <a:pt x="13" y="57"/>
                    </a:cubicBezTo>
                    <a:cubicBezTo>
                      <a:pt x="12" y="49"/>
                      <a:pt x="12" y="41"/>
                      <a:pt x="13" y="34"/>
                    </a:cubicBezTo>
                    <a:cubicBezTo>
                      <a:pt x="16" y="26"/>
                      <a:pt x="19" y="19"/>
                      <a:pt x="23" y="14"/>
                    </a:cubicBezTo>
                    <a:cubicBezTo>
                      <a:pt x="27" y="9"/>
                      <a:pt x="32" y="6"/>
                      <a:pt x="37" y="4"/>
                    </a:cubicBezTo>
                    <a:cubicBezTo>
                      <a:pt x="42" y="1"/>
                      <a:pt x="48" y="0"/>
                      <a:pt x="55" y="0"/>
                    </a:cubicBezTo>
                    <a:cubicBezTo>
                      <a:pt x="61" y="0"/>
                      <a:pt x="69" y="1"/>
                      <a:pt x="78" y="4"/>
                    </a:cubicBezTo>
                    <a:lnTo>
                      <a:pt x="151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4" name="Freeform 416"/>
              <p:cNvSpPr>
                <a:spLocks/>
              </p:cNvSpPr>
              <p:nvPr/>
            </p:nvSpPr>
            <p:spPr bwMode="auto">
              <a:xfrm rot="20864417">
                <a:off x="7405293" y="3442648"/>
                <a:ext cx="115070" cy="91809"/>
              </a:xfrm>
              <a:custGeom>
                <a:avLst/>
                <a:gdLst/>
                <a:ahLst/>
                <a:cxnLst>
                  <a:cxn ang="0">
                    <a:pos x="123" y="21"/>
                  </a:cxn>
                  <a:cxn ang="0">
                    <a:pos x="137" y="54"/>
                  </a:cxn>
                  <a:cxn ang="0">
                    <a:pos x="130" y="87"/>
                  </a:cxn>
                  <a:cxn ang="0">
                    <a:pos x="120" y="105"/>
                  </a:cxn>
                  <a:cxn ang="0">
                    <a:pos x="111" y="110"/>
                  </a:cxn>
                  <a:cxn ang="0">
                    <a:pos x="95" y="107"/>
                  </a:cxn>
                  <a:cxn ang="0">
                    <a:pos x="90" y="103"/>
                  </a:cxn>
                  <a:cxn ang="0">
                    <a:pos x="93" y="97"/>
                  </a:cxn>
                  <a:cxn ang="0">
                    <a:pos x="105" y="82"/>
                  </a:cxn>
                  <a:cxn ang="0">
                    <a:pos x="111" y="61"/>
                  </a:cxn>
                  <a:cxn ang="0">
                    <a:pos x="106" y="49"/>
                  </a:cxn>
                  <a:cxn ang="0">
                    <a:pos x="93" y="47"/>
                  </a:cxn>
                  <a:cxn ang="0">
                    <a:pos x="80" y="60"/>
                  </a:cxn>
                  <a:cxn ang="0">
                    <a:pos x="65" y="79"/>
                  </a:cxn>
                  <a:cxn ang="0">
                    <a:pos x="44" y="90"/>
                  </a:cxn>
                  <a:cxn ang="0">
                    <a:pos x="14" y="82"/>
                  </a:cxn>
                  <a:cxn ang="0">
                    <a:pos x="0" y="52"/>
                  </a:cxn>
                  <a:cxn ang="0">
                    <a:pos x="6" y="20"/>
                  </a:cxn>
                  <a:cxn ang="0">
                    <a:pos x="15" y="5"/>
                  </a:cxn>
                  <a:cxn ang="0">
                    <a:pos x="21" y="0"/>
                  </a:cxn>
                  <a:cxn ang="0">
                    <a:pos x="27" y="0"/>
                  </a:cxn>
                  <a:cxn ang="0">
                    <a:pos x="38" y="3"/>
                  </a:cxn>
                  <a:cxn ang="0">
                    <a:pos x="43" y="6"/>
                  </a:cxn>
                  <a:cxn ang="0">
                    <a:pos x="41" y="11"/>
                  </a:cxn>
                  <a:cxn ang="0">
                    <a:pos x="31" y="25"/>
                  </a:cxn>
                  <a:cxn ang="0">
                    <a:pos x="26" y="44"/>
                  </a:cxn>
                  <a:cxn ang="0">
                    <a:pos x="30" y="55"/>
                  </a:cxn>
                  <a:cxn ang="0">
                    <a:pos x="42" y="56"/>
                  </a:cxn>
                  <a:cxn ang="0">
                    <a:pos x="55" y="42"/>
                  </a:cxn>
                  <a:cxn ang="0">
                    <a:pos x="70" y="23"/>
                  </a:cxn>
                  <a:cxn ang="0">
                    <a:pos x="92" y="12"/>
                  </a:cxn>
                  <a:cxn ang="0">
                    <a:pos x="106" y="13"/>
                  </a:cxn>
                </a:cxnLst>
                <a:rect l="0" t="0" r="r" b="b"/>
                <a:pathLst>
                  <a:path w="137" h="110">
                    <a:moveTo>
                      <a:pt x="106" y="13"/>
                    </a:moveTo>
                    <a:cubicBezTo>
                      <a:pt x="113" y="14"/>
                      <a:pt x="119" y="17"/>
                      <a:pt x="123" y="21"/>
                    </a:cubicBezTo>
                    <a:cubicBezTo>
                      <a:pt x="128" y="25"/>
                      <a:pt x="131" y="30"/>
                      <a:pt x="133" y="35"/>
                    </a:cubicBezTo>
                    <a:cubicBezTo>
                      <a:pt x="136" y="41"/>
                      <a:pt x="137" y="47"/>
                      <a:pt x="137" y="54"/>
                    </a:cubicBezTo>
                    <a:cubicBezTo>
                      <a:pt x="137" y="60"/>
                      <a:pt x="136" y="67"/>
                      <a:pt x="135" y="75"/>
                    </a:cubicBezTo>
                    <a:cubicBezTo>
                      <a:pt x="133" y="79"/>
                      <a:pt x="132" y="83"/>
                      <a:pt x="130" y="87"/>
                    </a:cubicBezTo>
                    <a:cubicBezTo>
                      <a:pt x="129" y="91"/>
                      <a:pt x="127" y="95"/>
                      <a:pt x="125" y="98"/>
                    </a:cubicBezTo>
                    <a:cubicBezTo>
                      <a:pt x="123" y="100"/>
                      <a:pt x="121" y="103"/>
                      <a:pt x="120" y="105"/>
                    </a:cubicBezTo>
                    <a:cubicBezTo>
                      <a:pt x="118" y="107"/>
                      <a:pt x="117" y="108"/>
                      <a:pt x="116" y="109"/>
                    </a:cubicBezTo>
                    <a:cubicBezTo>
                      <a:pt x="114" y="109"/>
                      <a:pt x="113" y="110"/>
                      <a:pt x="111" y="110"/>
                    </a:cubicBezTo>
                    <a:cubicBezTo>
                      <a:pt x="108" y="110"/>
                      <a:pt x="105" y="109"/>
                      <a:pt x="102" y="108"/>
                    </a:cubicBezTo>
                    <a:cubicBezTo>
                      <a:pt x="99" y="108"/>
                      <a:pt x="97" y="107"/>
                      <a:pt x="95" y="107"/>
                    </a:cubicBezTo>
                    <a:cubicBezTo>
                      <a:pt x="94" y="106"/>
                      <a:pt x="93" y="105"/>
                      <a:pt x="92" y="105"/>
                    </a:cubicBezTo>
                    <a:cubicBezTo>
                      <a:pt x="91" y="104"/>
                      <a:pt x="91" y="104"/>
                      <a:pt x="90" y="103"/>
                    </a:cubicBezTo>
                    <a:cubicBezTo>
                      <a:pt x="90" y="102"/>
                      <a:pt x="90" y="102"/>
                      <a:pt x="90" y="101"/>
                    </a:cubicBezTo>
                    <a:cubicBezTo>
                      <a:pt x="91" y="100"/>
                      <a:pt x="92" y="99"/>
                      <a:pt x="93" y="97"/>
                    </a:cubicBezTo>
                    <a:cubicBezTo>
                      <a:pt x="95" y="95"/>
                      <a:pt x="97" y="93"/>
                      <a:pt x="99" y="91"/>
                    </a:cubicBezTo>
                    <a:cubicBezTo>
                      <a:pt x="101" y="88"/>
                      <a:pt x="103" y="85"/>
                      <a:pt x="105" y="82"/>
                    </a:cubicBezTo>
                    <a:cubicBezTo>
                      <a:pt x="107" y="78"/>
                      <a:pt x="109" y="74"/>
                      <a:pt x="110" y="69"/>
                    </a:cubicBezTo>
                    <a:cubicBezTo>
                      <a:pt x="111" y="66"/>
                      <a:pt x="111" y="63"/>
                      <a:pt x="111" y="61"/>
                    </a:cubicBezTo>
                    <a:cubicBezTo>
                      <a:pt x="111" y="58"/>
                      <a:pt x="111" y="56"/>
                      <a:pt x="110" y="54"/>
                    </a:cubicBezTo>
                    <a:cubicBezTo>
                      <a:pt x="109" y="52"/>
                      <a:pt x="108" y="50"/>
                      <a:pt x="106" y="49"/>
                    </a:cubicBezTo>
                    <a:cubicBezTo>
                      <a:pt x="105" y="48"/>
                      <a:pt x="103" y="47"/>
                      <a:pt x="101" y="46"/>
                    </a:cubicBezTo>
                    <a:cubicBezTo>
                      <a:pt x="98" y="45"/>
                      <a:pt x="96" y="46"/>
                      <a:pt x="93" y="47"/>
                    </a:cubicBezTo>
                    <a:cubicBezTo>
                      <a:pt x="91" y="48"/>
                      <a:pt x="89" y="50"/>
                      <a:pt x="87" y="52"/>
                    </a:cubicBezTo>
                    <a:cubicBezTo>
                      <a:pt x="84" y="55"/>
                      <a:pt x="82" y="57"/>
                      <a:pt x="80" y="60"/>
                    </a:cubicBezTo>
                    <a:cubicBezTo>
                      <a:pt x="78" y="63"/>
                      <a:pt x="76" y="67"/>
                      <a:pt x="73" y="70"/>
                    </a:cubicBezTo>
                    <a:cubicBezTo>
                      <a:pt x="71" y="73"/>
                      <a:pt x="68" y="76"/>
                      <a:pt x="65" y="79"/>
                    </a:cubicBezTo>
                    <a:cubicBezTo>
                      <a:pt x="63" y="82"/>
                      <a:pt x="59" y="84"/>
                      <a:pt x="56" y="86"/>
                    </a:cubicBezTo>
                    <a:cubicBezTo>
                      <a:pt x="52" y="88"/>
                      <a:pt x="48" y="90"/>
                      <a:pt x="44" y="90"/>
                    </a:cubicBezTo>
                    <a:cubicBezTo>
                      <a:pt x="40" y="91"/>
                      <a:pt x="35" y="91"/>
                      <a:pt x="29" y="89"/>
                    </a:cubicBezTo>
                    <a:cubicBezTo>
                      <a:pt x="23" y="88"/>
                      <a:pt x="18" y="85"/>
                      <a:pt x="14" y="82"/>
                    </a:cubicBezTo>
                    <a:cubicBezTo>
                      <a:pt x="10" y="78"/>
                      <a:pt x="7" y="74"/>
                      <a:pt x="4" y="69"/>
                    </a:cubicBezTo>
                    <a:cubicBezTo>
                      <a:pt x="2" y="64"/>
                      <a:pt x="1" y="58"/>
                      <a:pt x="0" y="52"/>
                    </a:cubicBezTo>
                    <a:cubicBezTo>
                      <a:pt x="0" y="45"/>
                      <a:pt x="1" y="38"/>
                      <a:pt x="3" y="31"/>
                    </a:cubicBezTo>
                    <a:cubicBezTo>
                      <a:pt x="4" y="27"/>
                      <a:pt x="5" y="24"/>
                      <a:pt x="6" y="20"/>
                    </a:cubicBezTo>
                    <a:cubicBezTo>
                      <a:pt x="8" y="17"/>
                      <a:pt x="9" y="14"/>
                      <a:pt x="11" y="11"/>
                    </a:cubicBezTo>
                    <a:cubicBezTo>
                      <a:pt x="12" y="9"/>
                      <a:pt x="14" y="6"/>
                      <a:pt x="15" y="5"/>
                    </a:cubicBezTo>
                    <a:cubicBezTo>
                      <a:pt x="16" y="3"/>
                      <a:pt x="18" y="2"/>
                      <a:pt x="18" y="1"/>
                    </a:cubicBezTo>
                    <a:cubicBezTo>
                      <a:pt x="19" y="0"/>
                      <a:pt x="20" y="0"/>
                      <a:pt x="21" y="0"/>
                    </a:cubicBezTo>
                    <a:cubicBezTo>
                      <a:pt x="22" y="0"/>
                      <a:pt x="23" y="0"/>
                      <a:pt x="24" y="0"/>
                    </a:cubicBezTo>
                    <a:cubicBezTo>
                      <a:pt x="25" y="0"/>
                      <a:pt x="26" y="0"/>
                      <a:pt x="27" y="0"/>
                    </a:cubicBezTo>
                    <a:cubicBezTo>
                      <a:pt x="29" y="0"/>
                      <a:pt x="30" y="1"/>
                      <a:pt x="32" y="1"/>
                    </a:cubicBezTo>
                    <a:cubicBezTo>
                      <a:pt x="35" y="2"/>
                      <a:pt x="37" y="2"/>
                      <a:pt x="38" y="3"/>
                    </a:cubicBezTo>
                    <a:cubicBezTo>
                      <a:pt x="40" y="3"/>
                      <a:pt x="41" y="4"/>
                      <a:pt x="42" y="4"/>
                    </a:cubicBezTo>
                    <a:cubicBezTo>
                      <a:pt x="42" y="5"/>
                      <a:pt x="43" y="6"/>
                      <a:pt x="43" y="6"/>
                    </a:cubicBezTo>
                    <a:cubicBezTo>
                      <a:pt x="43" y="7"/>
                      <a:pt x="43" y="7"/>
                      <a:pt x="43" y="8"/>
                    </a:cubicBezTo>
                    <a:cubicBezTo>
                      <a:pt x="43" y="9"/>
                      <a:pt x="42" y="10"/>
                      <a:pt x="41" y="11"/>
                    </a:cubicBezTo>
                    <a:cubicBezTo>
                      <a:pt x="39" y="13"/>
                      <a:pt x="38" y="15"/>
                      <a:pt x="36" y="17"/>
                    </a:cubicBezTo>
                    <a:cubicBezTo>
                      <a:pt x="34" y="19"/>
                      <a:pt x="33" y="22"/>
                      <a:pt x="31" y="25"/>
                    </a:cubicBezTo>
                    <a:cubicBezTo>
                      <a:pt x="29" y="28"/>
                      <a:pt x="28" y="32"/>
                      <a:pt x="27" y="36"/>
                    </a:cubicBezTo>
                    <a:cubicBezTo>
                      <a:pt x="26" y="39"/>
                      <a:pt x="25" y="42"/>
                      <a:pt x="26" y="44"/>
                    </a:cubicBezTo>
                    <a:cubicBezTo>
                      <a:pt x="26" y="47"/>
                      <a:pt x="26" y="49"/>
                      <a:pt x="27" y="50"/>
                    </a:cubicBezTo>
                    <a:cubicBezTo>
                      <a:pt x="28" y="52"/>
                      <a:pt x="29" y="54"/>
                      <a:pt x="30" y="55"/>
                    </a:cubicBezTo>
                    <a:cubicBezTo>
                      <a:pt x="31" y="56"/>
                      <a:pt x="33" y="57"/>
                      <a:pt x="35" y="57"/>
                    </a:cubicBezTo>
                    <a:cubicBezTo>
                      <a:pt x="38" y="58"/>
                      <a:pt x="40" y="57"/>
                      <a:pt x="42" y="56"/>
                    </a:cubicBezTo>
                    <a:cubicBezTo>
                      <a:pt x="45" y="55"/>
                      <a:pt x="47" y="53"/>
                      <a:pt x="49" y="51"/>
                    </a:cubicBezTo>
                    <a:cubicBezTo>
                      <a:pt x="51" y="48"/>
                      <a:pt x="53" y="46"/>
                      <a:pt x="55" y="42"/>
                    </a:cubicBezTo>
                    <a:cubicBezTo>
                      <a:pt x="58" y="39"/>
                      <a:pt x="60" y="36"/>
                      <a:pt x="62" y="33"/>
                    </a:cubicBezTo>
                    <a:cubicBezTo>
                      <a:pt x="65" y="30"/>
                      <a:pt x="67" y="26"/>
                      <a:pt x="70" y="23"/>
                    </a:cubicBezTo>
                    <a:cubicBezTo>
                      <a:pt x="73" y="20"/>
                      <a:pt x="76" y="18"/>
                      <a:pt x="80" y="16"/>
                    </a:cubicBezTo>
                    <a:cubicBezTo>
                      <a:pt x="83" y="14"/>
                      <a:pt x="87" y="12"/>
                      <a:pt x="92" y="12"/>
                    </a:cubicBezTo>
                    <a:cubicBezTo>
                      <a:pt x="96" y="11"/>
                      <a:pt x="101" y="11"/>
                      <a:pt x="106" y="13"/>
                    </a:cubicBezTo>
                    <a:lnTo>
                      <a:pt x="106" y="1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 rot="3290110">
              <a:off x="7161326" y="4303712"/>
              <a:ext cx="738352" cy="1927986"/>
              <a:chOff x="7755241" y="2972688"/>
              <a:chExt cx="738352" cy="1927986"/>
            </a:xfrm>
          </p:grpSpPr>
          <p:sp>
            <p:nvSpPr>
              <p:cNvPr id="7550" name="Freeform 382"/>
              <p:cNvSpPr>
                <a:spLocks/>
              </p:cNvSpPr>
              <p:nvPr/>
            </p:nvSpPr>
            <p:spPr bwMode="auto">
              <a:xfrm rot="20864417">
                <a:off x="7755241" y="2972688"/>
                <a:ext cx="738352" cy="1927986"/>
              </a:xfrm>
              <a:custGeom>
                <a:avLst/>
                <a:gdLst/>
                <a:ahLst/>
                <a:cxnLst>
                  <a:cxn ang="0">
                    <a:pos x="648" y="2"/>
                  </a:cxn>
                  <a:cxn ang="0">
                    <a:pos x="489" y="167"/>
                  </a:cxn>
                  <a:cxn ang="0">
                    <a:pos x="401" y="511"/>
                  </a:cxn>
                  <a:cxn ang="0">
                    <a:pos x="400" y="517"/>
                  </a:cxn>
                  <a:cxn ang="0">
                    <a:pos x="306" y="883"/>
                  </a:cxn>
                  <a:cxn ang="0">
                    <a:pos x="305" y="887"/>
                  </a:cxn>
                  <a:cxn ang="0">
                    <a:pos x="242" y="1135"/>
                  </a:cxn>
                  <a:cxn ang="0">
                    <a:pos x="242" y="1137"/>
                  </a:cxn>
                  <a:cxn ang="0">
                    <a:pos x="30" y="1964"/>
                  </a:cxn>
                  <a:cxn ang="0">
                    <a:pos x="129" y="2230"/>
                  </a:cxn>
                  <a:cxn ang="0">
                    <a:pos x="334" y="2072"/>
                  </a:cxn>
                  <a:cxn ang="0">
                    <a:pos x="598" y="1042"/>
                  </a:cxn>
                  <a:cxn ang="0">
                    <a:pos x="599" y="1041"/>
                  </a:cxn>
                  <a:cxn ang="0">
                    <a:pos x="638" y="887"/>
                  </a:cxn>
                  <a:cxn ang="0">
                    <a:pos x="638" y="883"/>
                  </a:cxn>
                  <a:cxn ang="0">
                    <a:pos x="732" y="517"/>
                  </a:cxn>
                  <a:cxn ang="0">
                    <a:pos x="733" y="511"/>
                  </a:cxn>
                  <a:cxn ang="0">
                    <a:pos x="794" y="274"/>
                  </a:cxn>
                  <a:cxn ang="0">
                    <a:pos x="696" y="8"/>
                  </a:cxn>
                  <a:cxn ang="0">
                    <a:pos x="648" y="2"/>
                  </a:cxn>
                </a:cxnLst>
                <a:rect l="0" t="0" r="r" b="b"/>
                <a:pathLst>
                  <a:path w="824" h="2260">
                    <a:moveTo>
                      <a:pt x="648" y="2"/>
                    </a:moveTo>
                    <a:cubicBezTo>
                      <a:pt x="579" y="7"/>
                      <a:pt x="514" y="71"/>
                      <a:pt x="489" y="167"/>
                    </a:cubicBezTo>
                    <a:lnTo>
                      <a:pt x="401" y="511"/>
                    </a:lnTo>
                    <a:lnTo>
                      <a:pt x="400" y="517"/>
                    </a:lnTo>
                    <a:lnTo>
                      <a:pt x="306" y="883"/>
                    </a:lnTo>
                    <a:lnTo>
                      <a:pt x="305" y="887"/>
                    </a:lnTo>
                    <a:lnTo>
                      <a:pt x="242" y="1135"/>
                    </a:lnTo>
                    <a:lnTo>
                      <a:pt x="242" y="1137"/>
                    </a:lnTo>
                    <a:lnTo>
                      <a:pt x="30" y="1964"/>
                    </a:lnTo>
                    <a:cubicBezTo>
                      <a:pt x="0" y="2082"/>
                      <a:pt x="44" y="2201"/>
                      <a:pt x="129" y="2230"/>
                    </a:cubicBezTo>
                    <a:cubicBezTo>
                      <a:pt x="213" y="2260"/>
                      <a:pt x="304" y="2189"/>
                      <a:pt x="334" y="2072"/>
                    </a:cubicBezTo>
                    <a:lnTo>
                      <a:pt x="598" y="1042"/>
                    </a:lnTo>
                    <a:lnTo>
                      <a:pt x="599" y="1041"/>
                    </a:lnTo>
                    <a:lnTo>
                      <a:pt x="638" y="887"/>
                    </a:lnTo>
                    <a:lnTo>
                      <a:pt x="638" y="883"/>
                    </a:lnTo>
                    <a:lnTo>
                      <a:pt x="732" y="517"/>
                    </a:lnTo>
                    <a:lnTo>
                      <a:pt x="733" y="511"/>
                    </a:lnTo>
                    <a:lnTo>
                      <a:pt x="794" y="274"/>
                    </a:lnTo>
                    <a:cubicBezTo>
                      <a:pt x="824" y="157"/>
                      <a:pt x="780" y="37"/>
                      <a:pt x="696" y="8"/>
                    </a:cubicBezTo>
                    <a:cubicBezTo>
                      <a:pt x="680" y="2"/>
                      <a:pt x="664" y="0"/>
                      <a:pt x="648" y="2"/>
                    </a:cubicBezTo>
                    <a:close/>
                  </a:path>
                </a:pathLst>
              </a:custGeom>
              <a:solidFill>
                <a:srgbClr val="FFC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5" name="Freeform 417"/>
              <p:cNvSpPr>
                <a:spLocks/>
              </p:cNvSpPr>
              <p:nvPr/>
            </p:nvSpPr>
            <p:spPr bwMode="auto">
              <a:xfrm rot="20864417">
                <a:off x="8044063" y="4214129"/>
                <a:ext cx="124659" cy="91809"/>
              </a:xfrm>
              <a:custGeom>
                <a:avLst/>
                <a:gdLst/>
                <a:ahLst/>
                <a:cxnLst>
                  <a:cxn ang="0">
                    <a:pos x="123" y="22"/>
                  </a:cxn>
                  <a:cxn ang="0">
                    <a:pos x="137" y="54"/>
                  </a:cxn>
                  <a:cxn ang="0">
                    <a:pos x="130" y="88"/>
                  </a:cxn>
                  <a:cxn ang="0">
                    <a:pos x="120" y="105"/>
                  </a:cxn>
                  <a:cxn ang="0">
                    <a:pos x="111" y="110"/>
                  </a:cxn>
                  <a:cxn ang="0">
                    <a:pos x="96" y="107"/>
                  </a:cxn>
                  <a:cxn ang="0">
                    <a:pos x="91" y="104"/>
                  </a:cxn>
                  <a:cxn ang="0">
                    <a:pos x="93" y="97"/>
                  </a:cxn>
                  <a:cxn ang="0">
                    <a:pos x="105" y="82"/>
                  </a:cxn>
                  <a:cxn ang="0">
                    <a:pos x="111" y="61"/>
                  </a:cxn>
                  <a:cxn ang="0">
                    <a:pos x="107" y="50"/>
                  </a:cxn>
                  <a:cxn ang="0">
                    <a:pos x="93" y="47"/>
                  </a:cxn>
                  <a:cxn ang="0">
                    <a:pos x="80" y="61"/>
                  </a:cxn>
                  <a:cxn ang="0">
                    <a:pos x="66" y="80"/>
                  </a:cxn>
                  <a:cxn ang="0">
                    <a:pos x="44" y="91"/>
                  </a:cxn>
                  <a:cxn ang="0">
                    <a:pos x="14" y="82"/>
                  </a:cxn>
                  <a:cxn ang="0">
                    <a:pos x="0" y="52"/>
                  </a:cxn>
                  <a:cxn ang="0">
                    <a:pos x="6" y="21"/>
                  </a:cxn>
                  <a:cxn ang="0">
                    <a:pos x="15" y="5"/>
                  </a:cxn>
                  <a:cxn ang="0">
                    <a:pos x="21" y="0"/>
                  </a:cxn>
                  <a:cxn ang="0">
                    <a:pos x="27" y="1"/>
                  </a:cxn>
                  <a:cxn ang="0">
                    <a:pos x="38" y="3"/>
                  </a:cxn>
                  <a:cxn ang="0">
                    <a:pos x="43" y="7"/>
                  </a:cxn>
                  <a:cxn ang="0">
                    <a:pos x="41" y="12"/>
                  </a:cxn>
                  <a:cxn ang="0">
                    <a:pos x="31" y="26"/>
                  </a:cxn>
                  <a:cxn ang="0">
                    <a:pos x="26" y="45"/>
                  </a:cxn>
                  <a:cxn ang="0">
                    <a:pos x="30" y="55"/>
                  </a:cxn>
                  <a:cxn ang="0">
                    <a:pos x="43" y="57"/>
                  </a:cxn>
                  <a:cxn ang="0">
                    <a:pos x="56" y="43"/>
                  </a:cxn>
                  <a:cxn ang="0">
                    <a:pos x="70" y="24"/>
                  </a:cxn>
                  <a:cxn ang="0">
                    <a:pos x="92" y="12"/>
                  </a:cxn>
                  <a:cxn ang="0">
                    <a:pos x="106" y="13"/>
                  </a:cxn>
                </a:cxnLst>
                <a:rect l="0" t="0" r="r" b="b"/>
                <a:pathLst>
                  <a:path w="137" h="110">
                    <a:moveTo>
                      <a:pt x="106" y="13"/>
                    </a:moveTo>
                    <a:cubicBezTo>
                      <a:pt x="113" y="15"/>
                      <a:pt x="119" y="18"/>
                      <a:pt x="123" y="22"/>
                    </a:cubicBezTo>
                    <a:cubicBezTo>
                      <a:pt x="128" y="25"/>
                      <a:pt x="131" y="30"/>
                      <a:pt x="134" y="36"/>
                    </a:cubicBezTo>
                    <a:cubicBezTo>
                      <a:pt x="136" y="41"/>
                      <a:pt x="137" y="47"/>
                      <a:pt x="137" y="54"/>
                    </a:cubicBezTo>
                    <a:cubicBezTo>
                      <a:pt x="137" y="61"/>
                      <a:pt x="137" y="68"/>
                      <a:pt x="135" y="75"/>
                    </a:cubicBezTo>
                    <a:cubicBezTo>
                      <a:pt x="134" y="80"/>
                      <a:pt x="132" y="84"/>
                      <a:pt x="130" y="88"/>
                    </a:cubicBezTo>
                    <a:cubicBezTo>
                      <a:pt x="129" y="92"/>
                      <a:pt x="127" y="95"/>
                      <a:pt x="125" y="98"/>
                    </a:cubicBezTo>
                    <a:cubicBezTo>
                      <a:pt x="123" y="101"/>
                      <a:pt x="122" y="103"/>
                      <a:pt x="120" y="105"/>
                    </a:cubicBezTo>
                    <a:cubicBezTo>
                      <a:pt x="118" y="107"/>
                      <a:pt x="117" y="108"/>
                      <a:pt x="116" y="109"/>
                    </a:cubicBezTo>
                    <a:cubicBezTo>
                      <a:pt x="115" y="110"/>
                      <a:pt x="113" y="110"/>
                      <a:pt x="111" y="110"/>
                    </a:cubicBezTo>
                    <a:cubicBezTo>
                      <a:pt x="109" y="110"/>
                      <a:pt x="106" y="110"/>
                      <a:pt x="102" y="109"/>
                    </a:cubicBezTo>
                    <a:cubicBezTo>
                      <a:pt x="99" y="108"/>
                      <a:pt x="97" y="108"/>
                      <a:pt x="96" y="107"/>
                    </a:cubicBezTo>
                    <a:cubicBezTo>
                      <a:pt x="94" y="106"/>
                      <a:pt x="93" y="106"/>
                      <a:pt x="92" y="105"/>
                    </a:cubicBezTo>
                    <a:cubicBezTo>
                      <a:pt x="91" y="105"/>
                      <a:pt x="91" y="104"/>
                      <a:pt x="91" y="104"/>
                    </a:cubicBezTo>
                    <a:cubicBezTo>
                      <a:pt x="90" y="103"/>
                      <a:pt x="90" y="102"/>
                      <a:pt x="91" y="101"/>
                    </a:cubicBezTo>
                    <a:cubicBezTo>
                      <a:pt x="91" y="100"/>
                      <a:pt x="92" y="99"/>
                      <a:pt x="93" y="97"/>
                    </a:cubicBezTo>
                    <a:cubicBezTo>
                      <a:pt x="95" y="96"/>
                      <a:pt x="97" y="94"/>
                      <a:pt x="99" y="91"/>
                    </a:cubicBezTo>
                    <a:cubicBezTo>
                      <a:pt x="101" y="89"/>
                      <a:pt x="103" y="86"/>
                      <a:pt x="105" y="82"/>
                    </a:cubicBezTo>
                    <a:cubicBezTo>
                      <a:pt x="107" y="79"/>
                      <a:pt x="109" y="75"/>
                      <a:pt x="110" y="70"/>
                    </a:cubicBezTo>
                    <a:cubicBezTo>
                      <a:pt x="111" y="67"/>
                      <a:pt x="111" y="64"/>
                      <a:pt x="111" y="61"/>
                    </a:cubicBezTo>
                    <a:cubicBezTo>
                      <a:pt x="111" y="59"/>
                      <a:pt x="111" y="57"/>
                      <a:pt x="110" y="55"/>
                    </a:cubicBezTo>
                    <a:cubicBezTo>
                      <a:pt x="109" y="53"/>
                      <a:pt x="108" y="51"/>
                      <a:pt x="107" y="50"/>
                    </a:cubicBezTo>
                    <a:cubicBezTo>
                      <a:pt x="105" y="48"/>
                      <a:pt x="103" y="47"/>
                      <a:pt x="101" y="47"/>
                    </a:cubicBezTo>
                    <a:cubicBezTo>
                      <a:pt x="98" y="46"/>
                      <a:pt x="96" y="46"/>
                      <a:pt x="93" y="47"/>
                    </a:cubicBezTo>
                    <a:cubicBezTo>
                      <a:pt x="91" y="49"/>
                      <a:pt x="89" y="50"/>
                      <a:pt x="87" y="53"/>
                    </a:cubicBezTo>
                    <a:cubicBezTo>
                      <a:pt x="85" y="55"/>
                      <a:pt x="82" y="58"/>
                      <a:pt x="80" y="61"/>
                    </a:cubicBezTo>
                    <a:cubicBezTo>
                      <a:pt x="78" y="64"/>
                      <a:pt x="76" y="67"/>
                      <a:pt x="74" y="70"/>
                    </a:cubicBezTo>
                    <a:cubicBezTo>
                      <a:pt x="71" y="74"/>
                      <a:pt x="68" y="77"/>
                      <a:pt x="66" y="80"/>
                    </a:cubicBezTo>
                    <a:cubicBezTo>
                      <a:pt x="63" y="83"/>
                      <a:pt x="60" y="85"/>
                      <a:pt x="56" y="87"/>
                    </a:cubicBezTo>
                    <a:cubicBezTo>
                      <a:pt x="53" y="89"/>
                      <a:pt x="49" y="90"/>
                      <a:pt x="44" y="91"/>
                    </a:cubicBezTo>
                    <a:cubicBezTo>
                      <a:pt x="40" y="92"/>
                      <a:pt x="35" y="91"/>
                      <a:pt x="29" y="90"/>
                    </a:cubicBezTo>
                    <a:cubicBezTo>
                      <a:pt x="23" y="88"/>
                      <a:pt x="18" y="86"/>
                      <a:pt x="14" y="82"/>
                    </a:cubicBezTo>
                    <a:cubicBezTo>
                      <a:pt x="10" y="79"/>
                      <a:pt x="7" y="75"/>
                      <a:pt x="4" y="70"/>
                    </a:cubicBezTo>
                    <a:cubicBezTo>
                      <a:pt x="2" y="65"/>
                      <a:pt x="1" y="59"/>
                      <a:pt x="0" y="52"/>
                    </a:cubicBezTo>
                    <a:cubicBezTo>
                      <a:pt x="0" y="46"/>
                      <a:pt x="1" y="39"/>
                      <a:pt x="3" y="32"/>
                    </a:cubicBezTo>
                    <a:cubicBezTo>
                      <a:pt x="4" y="28"/>
                      <a:pt x="5" y="24"/>
                      <a:pt x="6" y="21"/>
                    </a:cubicBezTo>
                    <a:cubicBezTo>
                      <a:pt x="8" y="17"/>
                      <a:pt x="9" y="14"/>
                      <a:pt x="11" y="12"/>
                    </a:cubicBezTo>
                    <a:cubicBezTo>
                      <a:pt x="12" y="9"/>
                      <a:pt x="14" y="7"/>
                      <a:pt x="15" y="5"/>
                    </a:cubicBezTo>
                    <a:cubicBezTo>
                      <a:pt x="17" y="4"/>
                      <a:pt x="18" y="2"/>
                      <a:pt x="19" y="2"/>
                    </a:cubicBezTo>
                    <a:cubicBezTo>
                      <a:pt x="20" y="1"/>
                      <a:pt x="20" y="1"/>
                      <a:pt x="21" y="0"/>
                    </a:cubicBezTo>
                    <a:cubicBezTo>
                      <a:pt x="22" y="0"/>
                      <a:pt x="23" y="0"/>
                      <a:pt x="24" y="0"/>
                    </a:cubicBezTo>
                    <a:cubicBezTo>
                      <a:pt x="25" y="0"/>
                      <a:pt x="26" y="0"/>
                      <a:pt x="27" y="1"/>
                    </a:cubicBezTo>
                    <a:cubicBezTo>
                      <a:pt x="29" y="1"/>
                      <a:pt x="30" y="1"/>
                      <a:pt x="33" y="2"/>
                    </a:cubicBezTo>
                    <a:cubicBezTo>
                      <a:pt x="35" y="2"/>
                      <a:pt x="37" y="3"/>
                      <a:pt x="38" y="3"/>
                    </a:cubicBezTo>
                    <a:cubicBezTo>
                      <a:pt x="40" y="4"/>
                      <a:pt x="41" y="4"/>
                      <a:pt x="42" y="5"/>
                    </a:cubicBezTo>
                    <a:cubicBezTo>
                      <a:pt x="43" y="5"/>
                      <a:pt x="43" y="6"/>
                      <a:pt x="43" y="7"/>
                    </a:cubicBezTo>
                    <a:cubicBezTo>
                      <a:pt x="43" y="7"/>
                      <a:pt x="43" y="8"/>
                      <a:pt x="43" y="9"/>
                    </a:cubicBezTo>
                    <a:cubicBezTo>
                      <a:pt x="43" y="9"/>
                      <a:pt x="42" y="11"/>
                      <a:pt x="41" y="12"/>
                    </a:cubicBezTo>
                    <a:cubicBezTo>
                      <a:pt x="40" y="14"/>
                      <a:pt x="38" y="15"/>
                      <a:pt x="36" y="18"/>
                    </a:cubicBezTo>
                    <a:cubicBezTo>
                      <a:pt x="35" y="20"/>
                      <a:pt x="33" y="23"/>
                      <a:pt x="31" y="26"/>
                    </a:cubicBezTo>
                    <a:cubicBezTo>
                      <a:pt x="29" y="29"/>
                      <a:pt x="28" y="32"/>
                      <a:pt x="27" y="37"/>
                    </a:cubicBezTo>
                    <a:cubicBezTo>
                      <a:pt x="26" y="40"/>
                      <a:pt x="26" y="42"/>
                      <a:pt x="26" y="45"/>
                    </a:cubicBezTo>
                    <a:cubicBezTo>
                      <a:pt x="26" y="47"/>
                      <a:pt x="26" y="49"/>
                      <a:pt x="27" y="51"/>
                    </a:cubicBezTo>
                    <a:cubicBezTo>
                      <a:pt x="28" y="53"/>
                      <a:pt x="29" y="54"/>
                      <a:pt x="30" y="55"/>
                    </a:cubicBezTo>
                    <a:cubicBezTo>
                      <a:pt x="32" y="56"/>
                      <a:pt x="33" y="57"/>
                      <a:pt x="35" y="58"/>
                    </a:cubicBezTo>
                    <a:cubicBezTo>
                      <a:pt x="38" y="58"/>
                      <a:pt x="40" y="58"/>
                      <a:pt x="43" y="57"/>
                    </a:cubicBezTo>
                    <a:cubicBezTo>
                      <a:pt x="45" y="56"/>
                      <a:pt x="47" y="54"/>
                      <a:pt x="49" y="51"/>
                    </a:cubicBezTo>
                    <a:cubicBezTo>
                      <a:pt x="51" y="49"/>
                      <a:pt x="53" y="46"/>
                      <a:pt x="56" y="43"/>
                    </a:cubicBezTo>
                    <a:cubicBezTo>
                      <a:pt x="58" y="40"/>
                      <a:pt x="60" y="37"/>
                      <a:pt x="62" y="33"/>
                    </a:cubicBezTo>
                    <a:cubicBezTo>
                      <a:pt x="65" y="30"/>
                      <a:pt x="67" y="27"/>
                      <a:pt x="70" y="24"/>
                    </a:cubicBezTo>
                    <a:cubicBezTo>
                      <a:pt x="73" y="21"/>
                      <a:pt x="76" y="18"/>
                      <a:pt x="80" y="16"/>
                    </a:cubicBezTo>
                    <a:cubicBezTo>
                      <a:pt x="83" y="14"/>
                      <a:pt x="87" y="13"/>
                      <a:pt x="92" y="12"/>
                    </a:cubicBezTo>
                    <a:cubicBezTo>
                      <a:pt x="96" y="12"/>
                      <a:pt x="101" y="12"/>
                      <a:pt x="106" y="13"/>
                    </a:cubicBezTo>
                    <a:lnTo>
                      <a:pt x="106" y="1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6" name="Freeform 418"/>
              <p:cNvSpPr>
                <a:spLocks noEditPoints="1"/>
              </p:cNvSpPr>
              <p:nvPr/>
            </p:nvSpPr>
            <p:spPr bwMode="auto">
              <a:xfrm rot="20864417">
                <a:off x="8048775" y="4091179"/>
                <a:ext cx="124659" cy="110169"/>
              </a:xfrm>
              <a:custGeom>
                <a:avLst/>
                <a:gdLst/>
                <a:ahLst/>
                <a:cxnLst>
                  <a:cxn ang="0">
                    <a:pos x="81" y="5"/>
                  </a:cxn>
                  <a:cxn ang="0">
                    <a:pos x="90" y="10"/>
                  </a:cxn>
                  <a:cxn ang="0">
                    <a:pos x="91" y="18"/>
                  </a:cxn>
                  <a:cxn ang="0">
                    <a:pos x="72" y="91"/>
                  </a:cxn>
                  <a:cxn ang="0">
                    <a:pos x="87" y="92"/>
                  </a:cxn>
                  <a:cxn ang="0">
                    <a:pos x="99" y="89"/>
                  </a:cxn>
                  <a:cxn ang="0">
                    <a:pos x="108" y="81"/>
                  </a:cxn>
                  <a:cxn ang="0">
                    <a:pos x="114" y="66"/>
                  </a:cxn>
                  <a:cxn ang="0">
                    <a:pos x="117" y="51"/>
                  </a:cxn>
                  <a:cxn ang="0">
                    <a:pos x="117" y="38"/>
                  </a:cxn>
                  <a:cxn ang="0">
                    <a:pos x="116" y="29"/>
                  </a:cxn>
                  <a:cxn ang="0">
                    <a:pos x="116" y="24"/>
                  </a:cxn>
                  <a:cxn ang="0">
                    <a:pos x="117" y="22"/>
                  </a:cxn>
                  <a:cxn ang="0">
                    <a:pos x="119" y="21"/>
                  </a:cxn>
                  <a:cxn ang="0">
                    <a:pos x="123" y="21"/>
                  </a:cxn>
                  <a:cxn ang="0">
                    <a:pos x="128" y="22"/>
                  </a:cxn>
                  <a:cxn ang="0">
                    <a:pos x="133" y="24"/>
                  </a:cxn>
                  <a:cxn ang="0">
                    <a:pos x="137" y="25"/>
                  </a:cxn>
                  <a:cxn ang="0">
                    <a:pos x="139" y="27"/>
                  </a:cxn>
                  <a:cxn ang="0">
                    <a:pos x="140" y="29"/>
                  </a:cxn>
                  <a:cxn ang="0">
                    <a:pos x="142" y="34"/>
                  </a:cxn>
                  <a:cxn ang="0">
                    <a:pos x="142" y="45"/>
                  </a:cxn>
                  <a:cxn ang="0">
                    <a:pos x="142" y="59"/>
                  </a:cxn>
                  <a:cxn ang="0">
                    <a:pos x="139" y="76"/>
                  </a:cxn>
                  <a:cxn ang="0">
                    <a:pos x="127" y="103"/>
                  </a:cxn>
                  <a:cxn ang="0">
                    <a:pos x="110" y="120"/>
                  </a:cxn>
                  <a:cxn ang="0">
                    <a:pos x="87" y="126"/>
                  </a:cxn>
                  <a:cxn ang="0">
                    <a:pos x="57" y="123"/>
                  </a:cxn>
                  <a:cxn ang="0">
                    <a:pos x="29" y="112"/>
                  </a:cxn>
                  <a:cxn ang="0">
                    <a:pos x="10" y="94"/>
                  </a:cxn>
                  <a:cxn ang="0">
                    <a:pos x="2" y="71"/>
                  </a:cxn>
                  <a:cxn ang="0">
                    <a:pos x="3" y="45"/>
                  </a:cxn>
                  <a:cxn ang="0">
                    <a:pos x="14" y="20"/>
                  </a:cxn>
                  <a:cxn ang="0">
                    <a:pos x="31" y="6"/>
                  </a:cxn>
                  <a:cxn ang="0">
                    <a:pos x="52" y="1"/>
                  </a:cxn>
                  <a:cxn ang="0">
                    <a:pos x="76" y="3"/>
                  </a:cxn>
                  <a:cxn ang="0">
                    <a:pos x="81" y="5"/>
                  </a:cxn>
                  <a:cxn ang="0">
                    <a:pos x="63" y="35"/>
                  </a:cxn>
                  <a:cxn ang="0">
                    <a:pos x="40" y="35"/>
                  </a:cxn>
                  <a:cxn ang="0">
                    <a:pos x="27" y="52"/>
                  </a:cxn>
                  <a:cxn ang="0">
                    <a:pos x="27" y="63"/>
                  </a:cxn>
                  <a:cxn ang="0">
                    <a:pos x="31" y="73"/>
                  </a:cxn>
                  <a:cxn ang="0">
                    <a:pos x="39" y="80"/>
                  </a:cxn>
                  <a:cxn ang="0">
                    <a:pos x="51" y="85"/>
                  </a:cxn>
                  <a:cxn ang="0">
                    <a:pos x="63" y="35"/>
                  </a:cxn>
                </a:cxnLst>
                <a:rect l="0" t="0" r="r" b="b"/>
                <a:pathLst>
                  <a:path w="142" h="127">
                    <a:moveTo>
                      <a:pt x="81" y="5"/>
                    </a:moveTo>
                    <a:cubicBezTo>
                      <a:pt x="85" y="6"/>
                      <a:pt x="88" y="7"/>
                      <a:pt x="90" y="10"/>
                    </a:cubicBezTo>
                    <a:cubicBezTo>
                      <a:pt x="91" y="12"/>
                      <a:pt x="92" y="15"/>
                      <a:pt x="91" y="18"/>
                    </a:cubicBezTo>
                    <a:lnTo>
                      <a:pt x="72" y="91"/>
                    </a:lnTo>
                    <a:cubicBezTo>
                      <a:pt x="77" y="92"/>
                      <a:pt x="82" y="92"/>
                      <a:pt x="87" y="92"/>
                    </a:cubicBezTo>
                    <a:cubicBezTo>
                      <a:pt x="91" y="92"/>
                      <a:pt x="95" y="91"/>
                      <a:pt x="99" y="89"/>
                    </a:cubicBezTo>
                    <a:cubicBezTo>
                      <a:pt x="102" y="87"/>
                      <a:pt x="105" y="84"/>
                      <a:pt x="108" y="81"/>
                    </a:cubicBezTo>
                    <a:cubicBezTo>
                      <a:pt x="110" y="77"/>
                      <a:pt x="112" y="72"/>
                      <a:pt x="114" y="66"/>
                    </a:cubicBezTo>
                    <a:cubicBezTo>
                      <a:pt x="115" y="60"/>
                      <a:pt x="116" y="55"/>
                      <a:pt x="117" y="51"/>
                    </a:cubicBezTo>
                    <a:cubicBezTo>
                      <a:pt x="117" y="46"/>
                      <a:pt x="117" y="42"/>
                      <a:pt x="117" y="38"/>
                    </a:cubicBezTo>
                    <a:cubicBezTo>
                      <a:pt x="116" y="35"/>
                      <a:pt x="116" y="32"/>
                      <a:pt x="116" y="29"/>
                    </a:cubicBezTo>
                    <a:cubicBezTo>
                      <a:pt x="116" y="27"/>
                      <a:pt x="116" y="25"/>
                      <a:pt x="116" y="24"/>
                    </a:cubicBezTo>
                    <a:cubicBezTo>
                      <a:pt x="116" y="23"/>
                      <a:pt x="117" y="23"/>
                      <a:pt x="117" y="22"/>
                    </a:cubicBezTo>
                    <a:cubicBezTo>
                      <a:pt x="117" y="22"/>
                      <a:pt x="118" y="21"/>
                      <a:pt x="119" y="21"/>
                    </a:cubicBezTo>
                    <a:cubicBezTo>
                      <a:pt x="120" y="21"/>
                      <a:pt x="121" y="21"/>
                      <a:pt x="123" y="21"/>
                    </a:cubicBezTo>
                    <a:cubicBezTo>
                      <a:pt x="124" y="22"/>
                      <a:pt x="126" y="22"/>
                      <a:pt x="128" y="22"/>
                    </a:cubicBezTo>
                    <a:cubicBezTo>
                      <a:pt x="130" y="23"/>
                      <a:pt x="132" y="23"/>
                      <a:pt x="133" y="24"/>
                    </a:cubicBezTo>
                    <a:cubicBezTo>
                      <a:pt x="134" y="24"/>
                      <a:pt x="136" y="25"/>
                      <a:pt x="137" y="25"/>
                    </a:cubicBezTo>
                    <a:cubicBezTo>
                      <a:pt x="138" y="26"/>
                      <a:pt x="138" y="26"/>
                      <a:pt x="139" y="27"/>
                    </a:cubicBezTo>
                    <a:cubicBezTo>
                      <a:pt x="139" y="27"/>
                      <a:pt x="140" y="28"/>
                      <a:pt x="140" y="29"/>
                    </a:cubicBezTo>
                    <a:cubicBezTo>
                      <a:pt x="141" y="29"/>
                      <a:pt x="141" y="31"/>
                      <a:pt x="142" y="34"/>
                    </a:cubicBezTo>
                    <a:cubicBezTo>
                      <a:pt x="142" y="37"/>
                      <a:pt x="142" y="40"/>
                      <a:pt x="142" y="45"/>
                    </a:cubicBezTo>
                    <a:cubicBezTo>
                      <a:pt x="142" y="49"/>
                      <a:pt x="142" y="54"/>
                      <a:pt x="142" y="59"/>
                    </a:cubicBezTo>
                    <a:cubicBezTo>
                      <a:pt x="141" y="64"/>
                      <a:pt x="140" y="70"/>
                      <a:pt x="139" y="76"/>
                    </a:cubicBezTo>
                    <a:cubicBezTo>
                      <a:pt x="136" y="86"/>
                      <a:pt x="132" y="95"/>
                      <a:pt x="127" y="103"/>
                    </a:cubicBezTo>
                    <a:cubicBezTo>
                      <a:pt x="123" y="110"/>
                      <a:pt x="117" y="116"/>
                      <a:pt x="110" y="120"/>
                    </a:cubicBezTo>
                    <a:cubicBezTo>
                      <a:pt x="103" y="124"/>
                      <a:pt x="96" y="126"/>
                      <a:pt x="87" y="126"/>
                    </a:cubicBezTo>
                    <a:cubicBezTo>
                      <a:pt x="78" y="127"/>
                      <a:pt x="68" y="126"/>
                      <a:pt x="57" y="123"/>
                    </a:cubicBezTo>
                    <a:cubicBezTo>
                      <a:pt x="46" y="120"/>
                      <a:pt x="37" y="116"/>
                      <a:pt x="29" y="112"/>
                    </a:cubicBezTo>
                    <a:cubicBezTo>
                      <a:pt x="21" y="107"/>
                      <a:pt x="15" y="101"/>
                      <a:pt x="10" y="94"/>
                    </a:cubicBezTo>
                    <a:cubicBezTo>
                      <a:pt x="6" y="87"/>
                      <a:pt x="3" y="80"/>
                      <a:pt x="2" y="71"/>
                    </a:cubicBezTo>
                    <a:cubicBezTo>
                      <a:pt x="0" y="63"/>
                      <a:pt x="1" y="54"/>
                      <a:pt x="3" y="45"/>
                    </a:cubicBezTo>
                    <a:cubicBezTo>
                      <a:pt x="6" y="35"/>
                      <a:pt x="10" y="27"/>
                      <a:pt x="14" y="20"/>
                    </a:cubicBezTo>
                    <a:cubicBezTo>
                      <a:pt x="19" y="14"/>
                      <a:pt x="25" y="9"/>
                      <a:pt x="31" y="6"/>
                    </a:cubicBezTo>
                    <a:cubicBezTo>
                      <a:pt x="37" y="3"/>
                      <a:pt x="44" y="1"/>
                      <a:pt x="52" y="1"/>
                    </a:cubicBezTo>
                    <a:cubicBezTo>
                      <a:pt x="60" y="0"/>
                      <a:pt x="68" y="1"/>
                      <a:pt x="76" y="3"/>
                    </a:cubicBezTo>
                    <a:lnTo>
                      <a:pt x="81" y="5"/>
                    </a:lnTo>
                    <a:close/>
                    <a:moveTo>
                      <a:pt x="63" y="35"/>
                    </a:moveTo>
                    <a:cubicBezTo>
                      <a:pt x="54" y="32"/>
                      <a:pt x="46" y="32"/>
                      <a:pt x="40" y="35"/>
                    </a:cubicBezTo>
                    <a:cubicBezTo>
                      <a:pt x="33" y="38"/>
                      <a:pt x="29" y="43"/>
                      <a:pt x="27" y="52"/>
                    </a:cubicBezTo>
                    <a:cubicBezTo>
                      <a:pt x="26" y="56"/>
                      <a:pt x="26" y="60"/>
                      <a:pt x="27" y="63"/>
                    </a:cubicBezTo>
                    <a:cubicBezTo>
                      <a:pt x="27" y="67"/>
                      <a:pt x="29" y="70"/>
                      <a:pt x="31" y="73"/>
                    </a:cubicBezTo>
                    <a:cubicBezTo>
                      <a:pt x="33" y="76"/>
                      <a:pt x="36" y="78"/>
                      <a:pt x="39" y="80"/>
                    </a:cubicBezTo>
                    <a:cubicBezTo>
                      <a:pt x="43" y="82"/>
                      <a:pt x="47" y="84"/>
                      <a:pt x="51" y="85"/>
                    </a:cubicBezTo>
                    <a:lnTo>
                      <a:pt x="63" y="35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7" name="Freeform 419"/>
              <p:cNvSpPr>
                <a:spLocks/>
              </p:cNvSpPr>
              <p:nvPr/>
            </p:nvSpPr>
            <p:spPr bwMode="auto">
              <a:xfrm rot="20864417">
                <a:off x="8053496" y="3986593"/>
                <a:ext cx="124659" cy="91809"/>
              </a:xfrm>
              <a:custGeom>
                <a:avLst/>
                <a:gdLst/>
                <a:ahLst/>
                <a:cxnLst>
                  <a:cxn ang="0">
                    <a:pos x="120" y="22"/>
                  </a:cxn>
                  <a:cxn ang="0">
                    <a:pos x="126" y="24"/>
                  </a:cxn>
                  <a:cxn ang="0">
                    <a:pos x="130" y="25"/>
                  </a:cxn>
                  <a:cxn ang="0">
                    <a:pos x="132" y="27"/>
                  </a:cxn>
                  <a:cxn ang="0">
                    <a:pos x="134" y="29"/>
                  </a:cxn>
                  <a:cxn ang="0">
                    <a:pos x="137" y="36"/>
                  </a:cxn>
                  <a:cxn ang="0">
                    <a:pos x="138" y="46"/>
                  </a:cxn>
                  <a:cxn ang="0">
                    <a:pos x="138" y="57"/>
                  </a:cxn>
                  <a:cxn ang="0">
                    <a:pos x="136" y="69"/>
                  </a:cxn>
                  <a:cxn ang="0">
                    <a:pos x="126" y="92"/>
                  </a:cxn>
                  <a:cxn ang="0">
                    <a:pos x="109" y="107"/>
                  </a:cxn>
                  <a:cxn ang="0">
                    <a:pos x="86" y="113"/>
                  </a:cxn>
                  <a:cxn ang="0">
                    <a:pos x="57" y="110"/>
                  </a:cxn>
                  <a:cxn ang="0">
                    <a:pos x="28" y="97"/>
                  </a:cxn>
                  <a:cxn ang="0">
                    <a:pos x="9" y="79"/>
                  </a:cxn>
                  <a:cxn ang="0">
                    <a:pos x="1" y="57"/>
                  </a:cxn>
                  <a:cxn ang="0">
                    <a:pos x="3" y="32"/>
                  </a:cxn>
                  <a:cxn ang="0">
                    <a:pos x="7" y="22"/>
                  </a:cxn>
                  <a:cxn ang="0">
                    <a:pos x="12" y="13"/>
                  </a:cxn>
                  <a:cxn ang="0">
                    <a:pos x="17" y="6"/>
                  </a:cxn>
                  <a:cxn ang="0">
                    <a:pos x="22" y="2"/>
                  </a:cxn>
                  <a:cxn ang="0">
                    <a:pos x="25" y="0"/>
                  </a:cxn>
                  <a:cxn ang="0">
                    <a:pos x="28" y="0"/>
                  </a:cxn>
                  <a:cxn ang="0">
                    <a:pos x="32" y="0"/>
                  </a:cxn>
                  <a:cxn ang="0">
                    <a:pos x="38" y="2"/>
                  </a:cxn>
                  <a:cxn ang="0">
                    <a:pos x="48" y="6"/>
                  </a:cxn>
                  <a:cxn ang="0">
                    <a:pos x="51" y="10"/>
                  </a:cxn>
                  <a:cxn ang="0">
                    <a:pos x="47" y="14"/>
                  </a:cxn>
                  <a:cxn ang="0">
                    <a:pos x="42" y="19"/>
                  </a:cxn>
                  <a:cxn ang="0">
                    <a:pos x="36" y="26"/>
                  </a:cxn>
                  <a:cxn ang="0">
                    <a:pos x="31" y="37"/>
                  </a:cxn>
                  <a:cxn ang="0">
                    <a:pos x="36" y="60"/>
                  </a:cxn>
                  <a:cxn ang="0">
                    <a:pos x="64" y="74"/>
                  </a:cxn>
                  <a:cxn ang="0">
                    <a:pos x="81" y="77"/>
                  </a:cxn>
                  <a:cxn ang="0">
                    <a:pos x="95" y="75"/>
                  </a:cxn>
                  <a:cxn ang="0">
                    <a:pos x="104" y="68"/>
                  </a:cxn>
                  <a:cxn ang="0">
                    <a:pos x="110" y="57"/>
                  </a:cxn>
                  <a:cxn ang="0">
                    <a:pos x="111" y="45"/>
                  </a:cxn>
                  <a:cxn ang="0">
                    <a:pos x="108" y="35"/>
                  </a:cxn>
                  <a:cxn ang="0">
                    <a:pos x="105" y="27"/>
                  </a:cxn>
                  <a:cxn ang="0">
                    <a:pos x="104" y="22"/>
                  </a:cxn>
                  <a:cxn ang="0">
                    <a:pos x="105" y="21"/>
                  </a:cxn>
                  <a:cxn ang="0">
                    <a:pos x="108" y="20"/>
                  </a:cxn>
                  <a:cxn ang="0">
                    <a:pos x="113" y="20"/>
                  </a:cxn>
                  <a:cxn ang="0">
                    <a:pos x="120" y="22"/>
                  </a:cxn>
                  <a:cxn ang="0">
                    <a:pos x="120" y="22"/>
                  </a:cxn>
                </a:cxnLst>
                <a:rect l="0" t="0" r="r" b="b"/>
                <a:pathLst>
                  <a:path w="139" h="113">
                    <a:moveTo>
                      <a:pt x="120" y="22"/>
                    </a:moveTo>
                    <a:cubicBezTo>
                      <a:pt x="123" y="22"/>
                      <a:pt x="125" y="23"/>
                      <a:pt x="126" y="24"/>
                    </a:cubicBezTo>
                    <a:cubicBezTo>
                      <a:pt x="128" y="24"/>
                      <a:pt x="129" y="25"/>
                      <a:pt x="130" y="25"/>
                    </a:cubicBezTo>
                    <a:cubicBezTo>
                      <a:pt x="131" y="26"/>
                      <a:pt x="132" y="26"/>
                      <a:pt x="132" y="27"/>
                    </a:cubicBezTo>
                    <a:cubicBezTo>
                      <a:pt x="133" y="27"/>
                      <a:pt x="134" y="28"/>
                      <a:pt x="134" y="29"/>
                    </a:cubicBezTo>
                    <a:cubicBezTo>
                      <a:pt x="135" y="31"/>
                      <a:pt x="136" y="33"/>
                      <a:pt x="137" y="36"/>
                    </a:cubicBezTo>
                    <a:cubicBezTo>
                      <a:pt x="137" y="39"/>
                      <a:pt x="138" y="42"/>
                      <a:pt x="138" y="46"/>
                    </a:cubicBezTo>
                    <a:cubicBezTo>
                      <a:pt x="139" y="49"/>
                      <a:pt x="139" y="53"/>
                      <a:pt x="138" y="57"/>
                    </a:cubicBezTo>
                    <a:cubicBezTo>
                      <a:pt x="138" y="61"/>
                      <a:pt x="138" y="65"/>
                      <a:pt x="136" y="69"/>
                    </a:cubicBezTo>
                    <a:cubicBezTo>
                      <a:pt x="134" y="78"/>
                      <a:pt x="131" y="86"/>
                      <a:pt x="126" y="92"/>
                    </a:cubicBezTo>
                    <a:cubicBezTo>
                      <a:pt x="121" y="99"/>
                      <a:pt x="116" y="104"/>
                      <a:pt x="109" y="107"/>
                    </a:cubicBezTo>
                    <a:cubicBezTo>
                      <a:pt x="102" y="111"/>
                      <a:pt x="94" y="112"/>
                      <a:pt x="86" y="113"/>
                    </a:cubicBezTo>
                    <a:cubicBezTo>
                      <a:pt x="77" y="113"/>
                      <a:pt x="68" y="112"/>
                      <a:pt x="57" y="110"/>
                    </a:cubicBezTo>
                    <a:cubicBezTo>
                      <a:pt x="45" y="107"/>
                      <a:pt x="35" y="102"/>
                      <a:pt x="28" y="97"/>
                    </a:cubicBezTo>
                    <a:cubicBezTo>
                      <a:pt x="20" y="92"/>
                      <a:pt x="13" y="86"/>
                      <a:pt x="9" y="79"/>
                    </a:cubicBezTo>
                    <a:cubicBezTo>
                      <a:pt x="5" y="73"/>
                      <a:pt x="2" y="65"/>
                      <a:pt x="1" y="57"/>
                    </a:cubicBezTo>
                    <a:cubicBezTo>
                      <a:pt x="0" y="49"/>
                      <a:pt x="1" y="41"/>
                      <a:pt x="3" y="32"/>
                    </a:cubicBezTo>
                    <a:cubicBezTo>
                      <a:pt x="4" y="28"/>
                      <a:pt x="5" y="25"/>
                      <a:pt x="7" y="22"/>
                    </a:cubicBezTo>
                    <a:cubicBezTo>
                      <a:pt x="8" y="18"/>
                      <a:pt x="10" y="16"/>
                      <a:pt x="12" y="13"/>
                    </a:cubicBezTo>
                    <a:cubicBezTo>
                      <a:pt x="14" y="10"/>
                      <a:pt x="15" y="8"/>
                      <a:pt x="17" y="6"/>
                    </a:cubicBezTo>
                    <a:cubicBezTo>
                      <a:pt x="19" y="4"/>
                      <a:pt x="21" y="2"/>
                      <a:pt x="22" y="2"/>
                    </a:cubicBezTo>
                    <a:cubicBezTo>
                      <a:pt x="23" y="1"/>
                      <a:pt x="24" y="0"/>
                      <a:pt x="25" y="0"/>
                    </a:cubicBezTo>
                    <a:cubicBezTo>
                      <a:pt x="26" y="0"/>
                      <a:pt x="27" y="0"/>
                      <a:pt x="28" y="0"/>
                    </a:cubicBezTo>
                    <a:cubicBezTo>
                      <a:pt x="29" y="0"/>
                      <a:pt x="30" y="0"/>
                      <a:pt x="32" y="0"/>
                    </a:cubicBezTo>
                    <a:cubicBezTo>
                      <a:pt x="34" y="1"/>
                      <a:pt x="36" y="1"/>
                      <a:pt x="38" y="2"/>
                    </a:cubicBezTo>
                    <a:cubicBezTo>
                      <a:pt x="43" y="3"/>
                      <a:pt x="46" y="4"/>
                      <a:pt x="48" y="6"/>
                    </a:cubicBezTo>
                    <a:cubicBezTo>
                      <a:pt x="50" y="7"/>
                      <a:pt x="51" y="8"/>
                      <a:pt x="51" y="10"/>
                    </a:cubicBezTo>
                    <a:cubicBezTo>
                      <a:pt x="50" y="11"/>
                      <a:pt x="49" y="13"/>
                      <a:pt x="47" y="14"/>
                    </a:cubicBezTo>
                    <a:cubicBezTo>
                      <a:pt x="46" y="16"/>
                      <a:pt x="44" y="17"/>
                      <a:pt x="42" y="19"/>
                    </a:cubicBezTo>
                    <a:cubicBezTo>
                      <a:pt x="40" y="21"/>
                      <a:pt x="38" y="24"/>
                      <a:pt x="36" y="26"/>
                    </a:cubicBezTo>
                    <a:cubicBezTo>
                      <a:pt x="34" y="29"/>
                      <a:pt x="32" y="33"/>
                      <a:pt x="31" y="37"/>
                    </a:cubicBezTo>
                    <a:cubicBezTo>
                      <a:pt x="29" y="46"/>
                      <a:pt x="30" y="54"/>
                      <a:pt x="36" y="60"/>
                    </a:cubicBezTo>
                    <a:cubicBezTo>
                      <a:pt x="41" y="66"/>
                      <a:pt x="51" y="71"/>
                      <a:pt x="64" y="74"/>
                    </a:cubicBezTo>
                    <a:cubicBezTo>
                      <a:pt x="70" y="76"/>
                      <a:pt x="76" y="77"/>
                      <a:pt x="81" y="77"/>
                    </a:cubicBezTo>
                    <a:cubicBezTo>
                      <a:pt x="86" y="77"/>
                      <a:pt x="91" y="76"/>
                      <a:pt x="95" y="75"/>
                    </a:cubicBezTo>
                    <a:cubicBezTo>
                      <a:pt x="99" y="74"/>
                      <a:pt x="102" y="71"/>
                      <a:pt x="104" y="68"/>
                    </a:cubicBezTo>
                    <a:cubicBezTo>
                      <a:pt x="107" y="65"/>
                      <a:pt x="109" y="62"/>
                      <a:pt x="110" y="57"/>
                    </a:cubicBezTo>
                    <a:cubicBezTo>
                      <a:pt x="111" y="52"/>
                      <a:pt x="111" y="48"/>
                      <a:pt x="111" y="45"/>
                    </a:cubicBezTo>
                    <a:cubicBezTo>
                      <a:pt x="110" y="41"/>
                      <a:pt x="109" y="38"/>
                      <a:pt x="108" y="35"/>
                    </a:cubicBezTo>
                    <a:cubicBezTo>
                      <a:pt x="107" y="32"/>
                      <a:pt x="106" y="29"/>
                      <a:pt x="105" y="27"/>
                    </a:cubicBezTo>
                    <a:cubicBezTo>
                      <a:pt x="104" y="25"/>
                      <a:pt x="104" y="24"/>
                      <a:pt x="104" y="22"/>
                    </a:cubicBezTo>
                    <a:cubicBezTo>
                      <a:pt x="104" y="22"/>
                      <a:pt x="105" y="21"/>
                      <a:pt x="105" y="21"/>
                    </a:cubicBezTo>
                    <a:cubicBezTo>
                      <a:pt x="106" y="20"/>
                      <a:pt x="107" y="20"/>
                      <a:pt x="108" y="20"/>
                    </a:cubicBezTo>
                    <a:cubicBezTo>
                      <a:pt x="110" y="20"/>
                      <a:pt x="111" y="20"/>
                      <a:pt x="113" y="20"/>
                    </a:cubicBezTo>
                    <a:cubicBezTo>
                      <a:pt x="115" y="21"/>
                      <a:pt x="117" y="21"/>
                      <a:pt x="120" y="22"/>
                    </a:cubicBezTo>
                    <a:lnTo>
                      <a:pt x="120" y="2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8" name="Freeform 420"/>
              <p:cNvSpPr>
                <a:spLocks/>
              </p:cNvSpPr>
              <p:nvPr/>
            </p:nvSpPr>
            <p:spPr bwMode="auto">
              <a:xfrm rot="20864417">
                <a:off x="8048628" y="3863644"/>
                <a:ext cx="143835" cy="110169"/>
              </a:xfrm>
              <a:custGeom>
                <a:avLst/>
                <a:gdLst/>
                <a:ahLst/>
                <a:cxnLst>
                  <a:cxn ang="0">
                    <a:pos x="151" y="31"/>
                  </a:cxn>
                  <a:cxn ang="0">
                    <a:pos x="153" y="32"/>
                  </a:cxn>
                  <a:cxn ang="0">
                    <a:pos x="154" y="35"/>
                  </a:cxn>
                  <a:cxn ang="0">
                    <a:pos x="154" y="39"/>
                  </a:cxn>
                  <a:cxn ang="0">
                    <a:pos x="153" y="46"/>
                  </a:cxn>
                  <a:cxn ang="0">
                    <a:pos x="151" y="53"/>
                  </a:cxn>
                  <a:cxn ang="0">
                    <a:pos x="149" y="57"/>
                  </a:cxn>
                  <a:cxn ang="0">
                    <a:pos x="146" y="59"/>
                  </a:cxn>
                  <a:cxn ang="0">
                    <a:pos x="144" y="59"/>
                  </a:cxn>
                  <a:cxn ang="0">
                    <a:pos x="130" y="56"/>
                  </a:cxn>
                  <a:cxn ang="0">
                    <a:pos x="141" y="80"/>
                  </a:cxn>
                  <a:cxn ang="0">
                    <a:pos x="141" y="102"/>
                  </a:cxn>
                  <a:cxn ang="0">
                    <a:pos x="132" y="122"/>
                  </a:cxn>
                  <a:cxn ang="0">
                    <a:pos x="117" y="133"/>
                  </a:cxn>
                  <a:cxn ang="0">
                    <a:pos x="99" y="136"/>
                  </a:cxn>
                  <a:cxn ang="0">
                    <a:pos x="76" y="132"/>
                  </a:cxn>
                  <a:cxn ang="0">
                    <a:pos x="3" y="114"/>
                  </a:cxn>
                  <a:cxn ang="0">
                    <a:pos x="1" y="113"/>
                  </a:cxn>
                  <a:cxn ang="0">
                    <a:pos x="0" y="110"/>
                  </a:cxn>
                  <a:cxn ang="0">
                    <a:pos x="0" y="104"/>
                  </a:cxn>
                  <a:cxn ang="0">
                    <a:pos x="2" y="96"/>
                  </a:cxn>
                  <a:cxn ang="0">
                    <a:pos x="4" y="88"/>
                  </a:cxn>
                  <a:cxn ang="0">
                    <a:pos x="7" y="83"/>
                  </a:cxn>
                  <a:cxn ang="0">
                    <a:pos x="9" y="81"/>
                  </a:cxn>
                  <a:cxn ang="0">
                    <a:pos x="12" y="80"/>
                  </a:cxn>
                  <a:cxn ang="0">
                    <a:pos x="79" y="98"/>
                  </a:cxn>
                  <a:cxn ang="0">
                    <a:pos x="94" y="100"/>
                  </a:cxn>
                  <a:cxn ang="0">
                    <a:pos x="103" y="98"/>
                  </a:cxn>
                  <a:cxn ang="0">
                    <a:pos x="110" y="94"/>
                  </a:cxn>
                  <a:cxn ang="0">
                    <a:pos x="114" y="85"/>
                  </a:cxn>
                  <a:cxn ang="0">
                    <a:pos x="113" y="71"/>
                  </a:cxn>
                  <a:cxn ang="0">
                    <a:pos x="103" y="54"/>
                  </a:cxn>
                  <a:cxn ang="0">
                    <a:pos x="23" y="34"/>
                  </a:cxn>
                  <a:cxn ang="0">
                    <a:pos x="21" y="32"/>
                  </a:cxn>
                  <a:cxn ang="0">
                    <a:pos x="20" y="29"/>
                  </a:cxn>
                  <a:cxn ang="0">
                    <a:pos x="21" y="24"/>
                  </a:cxn>
                  <a:cxn ang="0">
                    <a:pos x="22" y="16"/>
                  </a:cxn>
                  <a:cxn ang="0">
                    <a:pos x="25" y="8"/>
                  </a:cxn>
                  <a:cxn ang="0">
                    <a:pos x="27" y="3"/>
                  </a:cxn>
                  <a:cxn ang="0">
                    <a:pos x="29" y="1"/>
                  </a:cxn>
                  <a:cxn ang="0">
                    <a:pos x="32" y="0"/>
                  </a:cxn>
                  <a:cxn ang="0">
                    <a:pos x="151" y="31"/>
                  </a:cxn>
                </a:cxnLst>
                <a:rect l="0" t="0" r="r" b="b"/>
                <a:pathLst>
                  <a:path w="154" h="136">
                    <a:moveTo>
                      <a:pt x="151" y="31"/>
                    </a:moveTo>
                    <a:cubicBezTo>
                      <a:pt x="152" y="31"/>
                      <a:pt x="153" y="31"/>
                      <a:pt x="153" y="32"/>
                    </a:cubicBezTo>
                    <a:cubicBezTo>
                      <a:pt x="154" y="32"/>
                      <a:pt x="154" y="33"/>
                      <a:pt x="154" y="35"/>
                    </a:cubicBezTo>
                    <a:cubicBezTo>
                      <a:pt x="154" y="36"/>
                      <a:pt x="154" y="37"/>
                      <a:pt x="154" y="39"/>
                    </a:cubicBezTo>
                    <a:cubicBezTo>
                      <a:pt x="154" y="41"/>
                      <a:pt x="153" y="43"/>
                      <a:pt x="153" y="46"/>
                    </a:cubicBezTo>
                    <a:cubicBezTo>
                      <a:pt x="152" y="49"/>
                      <a:pt x="151" y="51"/>
                      <a:pt x="151" y="53"/>
                    </a:cubicBezTo>
                    <a:cubicBezTo>
                      <a:pt x="150" y="55"/>
                      <a:pt x="149" y="56"/>
                      <a:pt x="149" y="57"/>
                    </a:cubicBezTo>
                    <a:cubicBezTo>
                      <a:pt x="148" y="58"/>
                      <a:pt x="147" y="59"/>
                      <a:pt x="146" y="59"/>
                    </a:cubicBezTo>
                    <a:cubicBezTo>
                      <a:pt x="145" y="59"/>
                      <a:pt x="145" y="59"/>
                      <a:pt x="144" y="59"/>
                    </a:cubicBezTo>
                    <a:lnTo>
                      <a:pt x="130" y="56"/>
                    </a:lnTo>
                    <a:cubicBezTo>
                      <a:pt x="135" y="64"/>
                      <a:pt x="139" y="72"/>
                      <a:pt x="141" y="80"/>
                    </a:cubicBezTo>
                    <a:cubicBezTo>
                      <a:pt x="143" y="88"/>
                      <a:pt x="143" y="95"/>
                      <a:pt x="141" y="102"/>
                    </a:cubicBezTo>
                    <a:cubicBezTo>
                      <a:pt x="139" y="111"/>
                      <a:pt x="136" y="117"/>
                      <a:pt x="132" y="122"/>
                    </a:cubicBezTo>
                    <a:cubicBezTo>
                      <a:pt x="128" y="127"/>
                      <a:pt x="123" y="131"/>
                      <a:pt x="117" y="133"/>
                    </a:cubicBezTo>
                    <a:cubicBezTo>
                      <a:pt x="112" y="135"/>
                      <a:pt x="106" y="136"/>
                      <a:pt x="99" y="136"/>
                    </a:cubicBezTo>
                    <a:cubicBezTo>
                      <a:pt x="93" y="136"/>
                      <a:pt x="85" y="135"/>
                      <a:pt x="76" y="132"/>
                    </a:cubicBezTo>
                    <a:lnTo>
                      <a:pt x="3" y="114"/>
                    </a:lnTo>
                    <a:cubicBezTo>
                      <a:pt x="2" y="114"/>
                      <a:pt x="1" y="113"/>
                      <a:pt x="1" y="113"/>
                    </a:cubicBezTo>
                    <a:cubicBezTo>
                      <a:pt x="0" y="112"/>
                      <a:pt x="0" y="111"/>
                      <a:pt x="0" y="110"/>
                    </a:cubicBezTo>
                    <a:cubicBezTo>
                      <a:pt x="0" y="108"/>
                      <a:pt x="0" y="106"/>
                      <a:pt x="0" y="104"/>
                    </a:cubicBezTo>
                    <a:cubicBezTo>
                      <a:pt x="1" y="102"/>
                      <a:pt x="1" y="99"/>
                      <a:pt x="2" y="96"/>
                    </a:cubicBezTo>
                    <a:cubicBezTo>
                      <a:pt x="3" y="93"/>
                      <a:pt x="4" y="90"/>
                      <a:pt x="4" y="88"/>
                    </a:cubicBezTo>
                    <a:cubicBezTo>
                      <a:pt x="5" y="86"/>
                      <a:pt x="6" y="84"/>
                      <a:pt x="7" y="83"/>
                    </a:cubicBezTo>
                    <a:cubicBezTo>
                      <a:pt x="7" y="82"/>
                      <a:pt x="8" y="81"/>
                      <a:pt x="9" y="81"/>
                    </a:cubicBezTo>
                    <a:cubicBezTo>
                      <a:pt x="10" y="80"/>
                      <a:pt x="11" y="80"/>
                      <a:pt x="12" y="80"/>
                    </a:cubicBezTo>
                    <a:lnTo>
                      <a:pt x="79" y="98"/>
                    </a:lnTo>
                    <a:cubicBezTo>
                      <a:pt x="85" y="99"/>
                      <a:pt x="90" y="100"/>
                      <a:pt x="94" y="100"/>
                    </a:cubicBezTo>
                    <a:cubicBezTo>
                      <a:pt x="97" y="100"/>
                      <a:pt x="100" y="99"/>
                      <a:pt x="103" y="98"/>
                    </a:cubicBezTo>
                    <a:cubicBezTo>
                      <a:pt x="106" y="97"/>
                      <a:pt x="108" y="96"/>
                      <a:pt x="110" y="94"/>
                    </a:cubicBezTo>
                    <a:cubicBezTo>
                      <a:pt x="112" y="91"/>
                      <a:pt x="113" y="89"/>
                      <a:pt x="114" y="85"/>
                    </a:cubicBezTo>
                    <a:cubicBezTo>
                      <a:pt x="115" y="81"/>
                      <a:pt x="115" y="76"/>
                      <a:pt x="113" y="71"/>
                    </a:cubicBezTo>
                    <a:cubicBezTo>
                      <a:pt x="111" y="66"/>
                      <a:pt x="107" y="60"/>
                      <a:pt x="103" y="54"/>
                    </a:cubicBezTo>
                    <a:lnTo>
                      <a:pt x="23" y="34"/>
                    </a:lnTo>
                    <a:cubicBezTo>
                      <a:pt x="23" y="33"/>
                      <a:pt x="22" y="33"/>
                      <a:pt x="21" y="32"/>
                    </a:cubicBezTo>
                    <a:cubicBezTo>
                      <a:pt x="21" y="32"/>
                      <a:pt x="20" y="31"/>
                      <a:pt x="20" y="29"/>
                    </a:cubicBezTo>
                    <a:cubicBezTo>
                      <a:pt x="20" y="28"/>
                      <a:pt x="20" y="26"/>
                      <a:pt x="21" y="24"/>
                    </a:cubicBezTo>
                    <a:cubicBezTo>
                      <a:pt x="21" y="22"/>
                      <a:pt x="21" y="19"/>
                      <a:pt x="22" y="16"/>
                    </a:cubicBezTo>
                    <a:cubicBezTo>
                      <a:pt x="23" y="12"/>
                      <a:pt x="24" y="10"/>
                      <a:pt x="25" y="8"/>
                    </a:cubicBezTo>
                    <a:cubicBezTo>
                      <a:pt x="25" y="6"/>
                      <a:pt x="26" y="4"/>
                      <a:pt x="27" y="3"/>
                    </a:cubicBezTo>
                    <a:cubicBezTo>
                      <a:pt x="28" y="2"/>
                      <a:pt x="29" y="1"/>
                      <a:pt x="29" y="1"/>
                    </a:cubicBezTo>
                    <a:cubicBezTo>
                      <a:pt x="30" y="0"/>
                      <a:pt x="31" y="0"/>
                      <a:pt x="32" y="0"/>
                    </a:cubicBezTo>
                    <a:lnTo>
                      <a:pt x="151" y="31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89" name="Freeform 421"/>
              <p:cNvSpPr>
                <a:spLocks/>
              </p:cNvSpPr>
              <p:nvPr/>
            </p:nvSpPr>
            <p:spPr bwMode="auto">
              <a:xfrm rot="20864417">
                <a:off x="8063044" y="3760072"/>
                <a:ext cx="115070" cy="91809"/>
              </a:xfrm>
              <a:custGeom>
                <a:avLst/>
                <a:gdLst/>
                <a:ahLst/>
                <a:cxnLst>
                  <a:cxn ang="0">
                    <a:pos x="34" y="3"/>
                  </a:cxn>
                  <a:cxn ang="0">
                    <a:pos x="42" y="5"/>
                  </a:cxn>
                  <a:cxn ang="0">
                    <a:pos x="46" y="7"/>
                  </a:cxn>
                  <a:cxn ang="0">
                    <a:pos x="48" y="9"/>
                  </a:cxn>
                  <a:cxn ang="0">
                    <a:pos x="49" y="11"/>
                  </a:cxn>
                  <a:cxn ang="0">
                    <a:pos x="47" y="14"/>
                  </a:cxn>
                  <a:cxn ang="0">
                    <a:pos x="46" y="16"/>
                  </a:cxn>
                  <a:cxn ang="0">
                    <a:pos x="44" y="20"/>
                  </a:cxn>
                  <a:cxn ang="0">
                    <a:pos x="42" y="24"/>
                  </a:cxn>
                  <a:cxn ang="0">
                    <a:pos x="42" y="30"/>
                  </a:cxn>
                  <a:cxn ang="0">
                    <a:pos x="44" y="37"/>
                  </a:cxn>
                  <a:cxn ang="0">
                    <a:pos x="49" y="45"/>
                  </a:cxn>
                  <a:cxn ang="0">
                    <a:pos x="57" y="54"/>
                  </a:cxn>
                  <a:cxn ang="0">
                    <a:pos x="131" y="73"/>
                  </a:cxn>
                  <a:cxn ang="0">
                    <a:pos x="133" y="74"/>
                  </a:cxn>
                  <a:cxn ang="0">
                    <a:pos x="134" y="77"/>
                  </a:cxn>
                  <a:cxn ang="0">
                    <a:pos x="134" y="83"/>
                  </a:cxn>
                  <a:cxn ang="0">
                    <a:pos x="132" y="91"/>
                  </a:cxn>
                  <a:cxn ang="0">
                    <a:pos x="130" y="99"/>
                  </a:cxn>
                  <a:cxn ang="0">
                    <a:pos x="128" y="104"/>
                  </a:cxn>
                  <a:cxn ang="0">
                    <a:pos x="125" y="106"/>
                  </a:cxn>
                  <a:cxn ang="0">
                    <a:pos x="123" y="107"/>
                  </a:cxn>
                  <a:cxn ang="0">
                    <a:pos x="3" y="76"/>
                  </a:cxn>
                  <a:cxn ang="0">
                    <a:pos x="1" y="75"/>
                  </a:cxn>
                  <a:cxn ang="0">
                    <a:pos x="0" y="72"/>
                  </a:cxn>
                  <a:cxn ang="0">
                    <a:pos x="0" y="68"/>
                  </a:cxn>
                  <a:cxn ang="0">
                    <a:pos x="2" y="61"/>
                  </a:cxn>
                  <a:cxn ang="0">
                    <a:pos x="4" y="54"/>
                  </a:cxn>
                  <a:cxn ang="0">
                    <a:pos x="6" y="50"/>
                  </a:cxn>
                  <a:cxn ang="0">
                    <a:pos x="8" y="48"/>
                  </a:cxn>
                  <a:cxn ang="0">
                    <a:pos x="11" y="48"/>
                  </a:cxn>
                  <a:cxn ang="0">
                    <a:pos x="26" y="51"/>
                  </a:cxn>
                  <a:cxn ang="0">
                    <a:pos x="17" y="40"/>
                  </a:cxn>
                  <a:cxn ang="0">
                    <a:pos x="12" y="30"/>
                  </a:cxn>
                  <a:cxn ang="0">
                    <a:pos x="10" y="22"/>
                  </a:cxn>
                  <a:cxn ang="0">
                    <a:pos x="11" y="14"/>
                  </a:cxn>
                  <a:cxn ang="0">
                    <a:pos x="12" y="10"/>
                  </a:cxn>
                  <a:cxn ang="0">
                    <a:pos x="14" y="6"/>
                  </a:cxn>
                  <a:cxn ang="0">
                    <a:pos x="16" y="3"/>
                  </a:cxn>
                  <a:cxn ang="0">
                    <a:pos x="18" y="1"/>
                  </a:cxn>
                  <a:cxn ang="0">
                    <a:pos x="20" y="0"/>
                  </a:cxn>
                  <a:cxn ang="0">
                    <a:pos x="22" y="0"/>
                  </a:cxn>
                  <a:cxn ang="0">
                    <a:pos x="26" y="1"/>
                  </a:cxn>
                  <a:cxn ang="0">
                    <a:pos x="34" y="3"/>
                  </a:cxn>
                  <a:cxn ang="0">
                    <a:pos x="34" y="3"/>
                  </a:cxn>
                </a:cxnLst>
                <a:rect l="0" t="0" r="r" b="b"/>
                <a:pathLst>
                  <a:path w="134" h="107">
                    <a:moveTo>
                      <a:pt x="34" y="3"/>
                    </a:moveTo>
                    <a:cubicBezTo>
                      <a:pt x="37" y="3"/>
                      <a:pt x="40" y="4"/>
                      <a:pt x="42" y="5"/>
                    </a:cubicBezTo>
                    <a:cubicBezTo>
                      <a:pt x="44" y="6"/>
                      <a:pt x="45" y="6"/>
                      <a:pt x="46" y="7"/>
                    </a:cubicBezTo>
                    <a:cubicBezTo>
                      <a:pt x="47" y="8"/>
                      <a:pt x="48" y="8"/>
                      <a:pt x="48" y="9"/>
                    </a:cubicBezTo>
                    <a:cubicBezTo>
                      <a:pt x="49" y="10"/>
                      <a:pt x="49" y="10"/>
                      <a:pt x="49" y="11"/>
                    </a:cubicBezTo>
                    <a:cubicBezTo>
                      <a:pt x="48" y="12"/>
                      <a:pt x="48" y="13"/>
                      <a:pt x="47" y="14"/>
                    </a:cubicBezTo>
                    <a:cubicBezTo>
                      <a:pt x="47" y="14"/>
                      <a:pt x="46" y="15"/>
                      <a:pt x="46" y="16"/>
                    </a:cubicBezTo>
                    <a:cubicBezTo>
                      <a:pt x="45" y="17"/>
                      <a:pt x="44" y="19"/>
                      <a:pt x="44" y="20"/>
                    </a:cubicBezTo>
                    <a:cubicBezTo>
                      <a:pt x="43" y="21"/>
                      <a:pt x="43" y="22"/>
                      <a:pt x="42" y="24"/>
                    </a:cubicBezTo>
                    <a:cubicBezTo>
                      <a:pt x="42" y="26"/>
                      <a:pt x="42" y="28"/>
                      <a:pt x="42" y="30"/>
                    </a:cubicBezTo>
                    <a:cubicBezTo>
                      <a:pt x="42" y="32"/>
                      <a:pt x="43" y="34"/>
                      <a:pt x="44" y="37"/>
                    </a:cubicBezTo>
                    <a:cubicBezTo>
                      <a:pt x="45" y="39"/>
                      <a:pt x="47" y="42"/>
                      <a:pt x="49" y="45"/>
                    </a:cubicBezTo>
                    <a:cubicBezTo>
                      <a:pt x="51" y="47"/>
                      <a:pt x="54" y="51"/>
                      <a:pt x="57" y="54"/>
                    </a:cubicBezTo>
                    <a:lnTo>
                      <a:pt x="131" y="73"/>
                    </a:lnTo>
                    <a:cubicBezTo>
                      <a:pt x="132" y="73"/>
                      <a:pt x="133" y="74"/>
                      <a:pt x="133" y="74"/>
                    </a:cubicBezTo>
                    <a:cubicBezTo>
                      <a:pt x="134" y="75"/>
                      <a:pt x="134" y="76"/>
                      <a:pt x="134" y="77"/>
                    </a:cubicBezTo>
                    <a:cubicBezTo>
                      <a:pt x="134" y="79"/>
                      <a:pt x="134" y="81"/>
                      <a:pt x="134" y="83"/>
                    </a:cubicBezTo>
                    <a:cubicBezTo>
                      <a:pt x="134" y="85"/>
                      <a:pt x="133" y="88"/>
                      <a:pt x="132" y="91"/>
                    </a:cubicBezTo>
                    <a:cubicBezTo>
                      <a:pt x="131" y="94"/>
                      <a:pt x="131" y="97"/>
                      <a:pt x="130" y="99"/>
                    </a:cubicBezTo>
                    <a:cubicBezTo>
                      <a:pt x="129" y="101"/>
                      <a:pt x="128" y="103"/>
                      <a:pt x="128" y="104"/>
                    </a:cubicBezTo>
                    <a:cubicBezTo>
                      <a:pt x="127" y="105"/>
                      <a:pt x="126" y="106"/>
                      <a:pt x="125" y="106"/>
                    </a:cubicBezTo>
                    <a:cubicBezTo>
                      <a:pt x="124" y="107"/>
                      <a:pt x="124" y="107"/>
                      <a:pt x="123" y="107"/>
                    </a:cubicBezTo>
                    <a:lnTo>
                      <a:pt x="3" y="76"/>
                    </a:lnTo>
                    <a:cubicBezTo>
                      <a:pt x="3" y="76"/>
                      <a:pt x="2" y="76"/>
                      <a:pt x="1" y="75"/>
                    </a:cubicBezTo>
                    <a:cubicBezTo>
                      <a:pt x="1" y="75"/>
                      <a:pt x="0" y="74"/>
                      <a:pt x="0" y="72"/>
                    </a:cubicBezTo>
                    <a:cubicBezTo>
                      <a:pt x="0" y="71"/>
                      <a:pt x="0" y="69"/>
                      <a:pt x="0" y="68"/>
                    </a:cubicBezTo>
                    <a:cubicBezTo>
                      <a:pt x="1" y="66"/>
                      <a:pt x="1" y="63"/>
                      <a:pt x="2" y="61"/>
                    </a:cubicBezTo>
                    <a:cubicBezTo>
                      <a:pt x="3" y="58"/>
                      <a:pt x="3" y="55"/>
                      <a:pt x="4" y="54"/>
                    </a:cubicBezTo>
                    <a:cubicBezTo>
                      <a:pt x="5" y="52"/>
                      <a:pt x="5" y="50"/>
                      <a:pt x="6" y="50"/>
                    </a:cubicBezTo>
                    <a:cubicBezTo>
                      <a:pt x="7" y="49"/>
                      <a:pt x="7" y="48"/>
                      <a:pt x="8" y="48"/>
                    </a:cubicBezTo>
                    <a:cubicBezTo>
                      <a:pt x="9" y="47"/>
                      <a:pt x="10" y="47"/>
                      <a:pt x="11" y="48"/>
                    </a:cubicBezTo>
                    <a:lnTo>
                      <a:pt x="26" y="51"/>
                    </a:lnTo>
                    <a:cubicBezTo>
                      <a:pt x="22" y="47"/>
                      <a:pt x="19" y="43"/>
                      <a:pt x="17" y="40"/>
                    </a:cubicBezTo>
                    <a:cubicBezTo>
                      <a:pt x="15" y="36"/>
                      <a:pt x="13" y="33"/>
                      <a:pt x="12" y="30"/>
                    </a:cubicBezTo>
                    <a:cubicBezTo>
                      <a:pt x="11" y="27"/>
                      <a:pt x="10" y="24"/>
                      <a:pt x="10" y="22"/>
                    </a:cubicBezTo>
                    <a:cubicBezTo>
                      <a:pt x="10" y="19"/>
                      <a:pt x="11" y="17"/>
                      <a:pt x="11" y="14"/>
                    </a:cubicBezTo>
                    <a:cubicBezTo>
                      <a:pt x="11" y="13"/>
                      <a:pt x="12" y="12"/>
                      <a:pt x="12" y="10"/>
                    </a:cubicBezTo>
                    <a:cubicBezTo>
                      <a:pt x="13" y="9"/>
                      <a:pt x="13" y="8"/>
                      <a:pt x="14" y="6"/>
                    </a:cubicBezTo>
                    <a:cubicBezTo>
                      <a:pt x="15" y="5"/>
                      <a:pt x="15" y="4"/>
                      <a:pt x="16" y="3"/>
                    </a:cubicBezTo>
                    <a:cubicBezTo>
                      <a:pt x="17" y="2"/>
                      <a:pt x="17" y="1"/>
                      <a:pt x="18" y="1"/>
                    </a:cubicBezTo>
                    <a:cubicBezTo>
                      <a:pt x="18" y="1"/>
                      <a:pt x="19" y="0"/>
                      <a:pt x="20" y="0"/>
                    </a:cubicBezTo>
                    <a:cubicBezTo>
                      <a:pt x="20" y="0"/>
                      <a:pt x="21" y="0"/>
                      <a:pt x="22" y="0"/>
                    </a:cubicBezTo>
                    <a:cubicBezTo>
                      <a:pt x="23" y="0"/>
                      <a:pt x="24" y="0"/>
                      <a:pt x="26" y="1"/>
                    </a:cubicBezTo>
                    <a:cubicBezTo>
                      <a:pt x="28" y="1"/>
                      <a:pt x="31" y="2"/>
                      <a:pt x="34" y="3"/>
                    </a:cubicBezTo>
                    <a:lnTo>
                      <a:pt x="34" y="3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90" name="Freeform 422"/>
              <p:cNvSpPr>
                <a:spLocks noEditPoints="1"/>
              </p:cNvSpPr>
              <p:nvPr/>
            </p:nvSpPr>
            <p:spPr bwMode="auto">
              <a:xfrm rot="20864417">
                <a:off x="8019761" y="3707580"/>
                <a:ext cx="163013" cy="64265"/>
              </a:xfrm>
              <a:custGeom>
                <a:avLst/>
                <a:gdLst/>
                <a:ahLst/>
                <a:cxnLst>
                  <a:cxn ang="0">
                    <a:pos x="183" y="45"/>
                  </a:cxn>
                  <a:cxn ang="0">
                    <a:pos x="185" y="46"/>
                  </a:cxn>
                  <a:cxn ang="0">
                    <a:pos x="186" y="49"/>
                  </a:cxn>
                  <a:cxn ang="0">
                    <a:pos x="186" y="55"/>
                  </a:cxn>
                  <a:cxn ang="0">
                    <a:pos x="184" y="63"/>
                  </a:cxn>
                  <a:cxn ang="0">
                    <a:pos x="181" y="71"/>
                  </a:cxn>
                  <a:cxn ang="0">
                    <a:pos x="179" y="76"/>
                  </a:cxn>
                  <a:cxn ang="0">
                    <a:pos x="177" y="78"/>
                  </a:cxn>
                  <a:cxn ang="0">
                    <a:pos x="174" y="78"/>
                  </a:cxn>
                  <a:cxn ang="0">
                    <a:pos x="55" y="48"/>
                  </a:cxn>
                  <a:cxn ang="0">
                    <a:pos x="53" y="47"/>
                  </a:cxn>
                  <a:cxn ang="0">
                    <a:pos x="52" y="44"/>
                  </a:cxn>
                  <a:cxn ang="0">
                    <a:pos x="52" y="38"/>
                  </a:cxn>
                  <a:cxn ang="0">
                    <a:pos x="54" y="30"/>
                  </a:cxn>
                  <a:cxn ang="0">
                    <a:pos x="57" y="22"/>
                  </a:cxn>
                  <a:cxn ang="0">
                    <a:pos x="59" y="17"/>
                  </a:cxn>
                  <a:cxn ang="0">
                    <a:pos x="61" y="15"/>
                  </a:cxn>
                  <a:cxn ang="0">
                    <a:pos x="64" y="15"/>
                  </a:cxn>
                  <a:cxn ang="0">
                    <a:pos x="183" y="45"/>
                  </a:cxn>
                  <a:cxn ang="0">
                    <a:pos x="24" y="2"/>
                  </a:cxn>
                  <a:cxn ang="0">
                    <a:pos x="37" y="9"/>
                  </a:cxn>
                  <a:cxn ang="0">
                    <a:pos x="37" y="26"/>
                  </a:cxn>
                  <a:cxn ang="0">
                    <a:pos x="29" y="40"/>
                  </a:cxn>
                  <a:cxn ang="0">
                    <a:pos x="15" y="41"/>
                  </a:cxn>
                  <a:cxn ang="0">
                    <a:pos x="2" y="33"/>
                  </a:cxn>
                  <a:cxn ang="0">
                    <a:pos x="2" y="17"/>
                  </a:cxn>
                  <a:cxn ang="0">
                    <a:pos x="9" y="2"/>
                  </a:cxn>
                  <a:cxn ang="0">
                    <a:pos x="24" y="2"/>
                  </a:cxn>
                  <a:cxn ang="0">
                    <a:pos x="24" y="2"/>
                  </a:cxn>
                </a:cxnLst>
                <a:rect l="0" t="0" r="r" b="b"/>
                <a:pathLst>
                  <a:path w="186" h="79">
                    <a:moveTo>
                      <a:pt x="183" y="45"/>
                    </a:moveTo>
                    <a:cubicBezTo>
                      <a:pt x="184" y="45"/>
                      <a:pt x="184" y="45"/>
                      <a:pt x="185" y="46"/>
                    </a:cubicBezTo>
                    <a:cubicBezTo>
                      <a:pt x="185" y="47"/>
                      <a:pt x="186" y="48"/>
                      <a:pt x="186" y="49"/>
                    </a:cubicBezTo>
                    <a:cubicBezTo>
                      <a:pt x="186" y="51"/>
                      <a:pt x="186" y="52"/>
                      <a:pt x="186" y="55"/>
                    </a:cubicBezTo>
                    <a:cubicBezTo>
                      <a:pt x="185" y="57"/>
                      <a:pt x="185" y="60"/>
                      <a:pt x="184" y="63"/>
                    </a:cubicBezTo>
                    <a:cubicBezTo>
                      <a:pt x="183" y="66"/>
                      <a:pt x="182" y="69"/>
                      <a:pt x="181" y="71"/>
                    </a:cubicBezTo>
                    <a:cubicBezTo>
                      <a:pt x="181" y="73"/>
                      <a:pt x="180" y="75"/>
                      <a:pt x="179" y="76"/>
                    </a:cubicBezTo>
                    <a:cubicBezTo>
                      <a:pt x="178" y="77"/>
                      <a:pt x="178" y="78"/>
                      <a:pt x="177" y="78"/>
                    </a:cubicBezTo>
                    <a:cubicBezTo>
                      <a:pt x="176" y="78"/>
                      <a:pt x="175" y="79"/>
                      <a:pt x="174" y="78"/>
                    </a:cubicBezTo>
                    <a:lnTo>
                      <a:pt x="55" y="48"/>
                    </a:lnTo>
                    <a:cubicBezTo>
                      <a:pt x="54" y="48"/>
                      <a:pt x="54" y="48"/>
                      <a:pt x="53" y="47"/>
                    </a:cubicBezTo>
                    <a:cubicBezTo>
                      <a:pt x="53" y="46"/>
                      <a:pt x="52" y="45"/>
                      <a:pt x="52" y="44"/>
                    </a:cubicBezTo>
                    <a:cubicBezTo>
                      <a:pt x="52" y="42"/>
                      <a:pt x="52" y="40"/>
                      <a:pt x="52" y="38"/>
                    </a:cubicBezTo>
                    <a:cubicBezTo>
                      <a:pt x="53" y="36"/>
                      <a:pt x="53" y="33"/>
                      <a:pt x="54" y="30"/>
                    </a:cubicBezTo>
                    <a:cubicBezTo>
                      <a:pt x="55" y="27"/>
                      <a:pt x="56" y="24"/>
                      <a:pt x="57" y="22"/>
                    </a:cubicBezTo>
                    <a:cubicBezTo>
                      <a:pt x="57" y="20"/>
                      <a:pt x="58" y="18"/>
                      <a:pt x="59" y="17"/>
                    </a:cubicBezTo>
                    <a:cubicBezTo>
                      <a:pt x="60" y="16"/>
                      <a:pt x="61" y="15"/>
                      <a:pt x="61" y="15"/>
                    </a:cubicBezTo>
                    <a:cubicBezTo>
                      <a:pt x="62" y="14"/>
                      <a:pt x="63" y="14"/>
                      <a:pt x="64" y="15"/>
                    </a:cubicBezTo>
                    <a:lnTo>
                      <a:pt x="183" y="45"/>
                    </a:lnTo>
                    <a:close/>
                    <a:moveTo>
                      <a:pt x="24" y="2"/>
                    </a:moveTo>
                    <a:cubicBezTo>
                      <a:pt x="31" y="3"/>
                      <a:pt x="35" y="6"/>
                      <a:pt x="37" y="9"/>
                    </a:cubicBezTo>
                    <a:cubicBezTo>
                      <a:pt x="39" y="13"/>
                      <a:pt x="39" y="18"/>
                      <a:pt x="37" y="26"/>
                    </a:cubicBezTo>
                    <a:cubicBezTo>
                      <a:pt x="35" y="33"/>
                      <a:pt x="32" y="38"/>
                      <a:pt x="29" y="40"/>
                    </a:cubicBezTo>
                    <a:cubicBezTo>
                      <a:pt x="26" y="42"/>
                      <a:pt x="21" y="42"/>
                      <a:pt x="15" y="41"/>
                    </a:cubicBezTo>
                    <a:cubicBezTo>
                      <a:pt x="8" y="39"/>
                      <a:pt x="4" y="36"/>
                      <a:pt x="2" y="33"/>
                    </a:cubicBezTo>
                    <a:cubicBezTo>
                      <a:pt x="0" y="30"/>
                      <a:pt x="0" y="24"/>
                      <a:pt x="2" y="17"/>
                    </a:cubicBezTo>
                    <a:cubicBezTo>
                      <a:pt x="4" y="9"/>
                      <a:pt x="6" y="4"/>
                      <a:pt x="9" y="2"/>
                    </a:cubicBezTo>
                    <a:cubicBezTo>
                      <a:pt x="13" y="0"/>
                      <a:pt x="17" y="0"/>
                      <a:pt x="24" y="2"/>
                    </a:cubicBez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91" name="Freeform 423"/>
              <p:cNvSpPr>
                <a:spLocks/>
              </p:cNvSpPr>
              <p:nvPr/>
            </p:nvSpPr>
            <p:spPr bwMode="auto">
              <a:xfrm rot="20864417">
                <a:off x="8042715" y="3628582"/>
                <a:ext cx="153424" cy="73447"/>
              </a:xfrm>
              <a:custGeom>
                <a:avLst/>
                <a:gdLst/>
                <a:ahLst/>
                <a:cxnLst>
                  <a:cxn ang="0">
                    <a:pos x="158" y="26"/>
                  </a:cxn>
                  <a:cxn ang="0">
                    <a:pos x="167" y="30"/>
                  </a:cxn>
                  <a:cxn ang="0">
                    <a:pos x="171" y="33"/>
                  </a:cxn>
                  <a:cxn ang="0">
                    <a:pos x="173" y="37"/>
                  </a:cxn>
                  <a:cxn ang="0">
                    <a:pos x="173" y="43"/>
                  </a:cxn>
                  <a:cxn ang="0">
                    <a:pos x="172" y="50"/>
                  </a:cxn>
                  <a:cxn ang="0">
                    <a:pos x="171" y="57"/>
                  </a:cxn>
                  <a:cxn ang="0">
                    <a:pos x="164" y="74"/>
                  </a:cxn>
                  <a:cxn ang="0">
                    <a:pos x="153" y="84"/>
                  </a:cxn>
                  <a:cxn ang="0">
                    <a:pos x="138" y="88"/>
                  </a:cxn>
                  <a:cxn ang="0">
                    <a:pos x="118" y="85"/>
                  </a:cxn>
                  <a:cxn ang="0">
                    <a:pos x="57" y="70"/>
                  </a:cxn>
                  <a:cxn ang="0">
                    <a:pos x="54" y="84"/>
                  </a:cxn>
                  <a:cxn ang="0">
                    <a:pos x="50" y="87"/>
                  </a:cxn>
                  <a:cxn ang="0">
                    <a:pos x="39" y="86"/>
                  </a:cxn>
                  <a:cxn ang="0">
                    <a:pos x="32" y="84"/>
                  </a:cxn>
                  <a:cxn ang="0">
                    <a:pos x="28" y="82"/>
                  </a:cxn>
                  <a:cxn ang="0">
                    <a:pos x="27" y="80"/>
                  </a:cxn>
                  <a:cxn ang="0">
                    <a:pos x="27" y="77"/>
                  </a:cxn>
                  <a:cxn ang="0">
                    <a:pos x="30" y="63"/>
                  </a:cxn>
                  <a:cxn ang="0">
                    <a:pos x="4" y="56"/>
                  </a:cxn>
                  <a:cxn ang="0">
                    <a:pos x="1" y="55"/>
                  </a:cxn>
                  <a:cxn ang="0">
                    <a:pos x="0" y="52"/>
                  </a:cxn>
                  <a:cxn ang="0">
                    <a:pos x="0" y="46"/>
                  </a:cxn>
                  <a:cxn ang="0">
                    <a:pos x="2" y="38"/>
                  </a:cxn>
                  <a:cxn ang="0">
                    <a:pos x="5" y="30"/>
                  </a:cxn>
                  <a:cxn ang="0">
                    <a:pos x="7" y="25"/>
                  </a:cxn>
                  <a:cxn ang="0">
                    <a:pos x="9" y="23"/>
                  </a:cxn>
                  <a:cxn ang="0">
                    <a:pos x="12" y="23"/>
                  </a:cxn>
                  <a:cxn ang="0">
                    <a:pos x="39" y="29"/>
                  </a:cxn>
                  <a:cxn ang="0">
                    <a:pos x="45" y="3"/>
                  </a:cxn>
                  <a:cxn ang="0">
                    <a:pos x="46" y="1"/>
                  </a:cxn>
                  <a:cxn ang="0">
                    <a:pos x="49" y="0"/>
                  </a:cxn>
                  <a:cxn ang="0">
                    <a:pos x="53" y="0"/>
                  </a:cxn>
                  <a:cxn ang="0">
                    <a:pos x="60" y="2"/>
                  </a:cxn>
                  <a:cxn ang="0">
                    <a:pos x="70" y="6"/>
                  </a:cxn>
                  <a:cxn ang="0">
                    <a:pos x="72" y="10"/>
                  </a:cxn>
                  <a:cxn ang="0">
                    <a:pos x="66" y="36"/>
                  </a:cxn>
                  <a:cxn ang="0">
                    <a:pos x="122" y="50"/>
                  </a:cxn>
                  <a:cxn ang="0">
                    <a:pos x="137" y="51"/>
                  </a:cxn>
                  <a:cxn ang="0">
                    <a:pos x="145" y="41"/>
                  </a:cxn>
                  <a:cxn ang="0">
                    <a:pos x="146" y="36"/>
                  </a:cxn>
                  <a:cxn ang="0">
                    <a:pos x="146" y="32"/>
                  </a:cxn>
                  <a:cxn ang="0">
                    <a:pos x="145" y="29"/>
                  </a:cxn>
                  <a:cxn ang="0">
                    <a:pos x="145" y="27"/>
                  </a:cxn>
                  <a:cxn ang="0">
                    <a:pos x="146" y="26"/>
                  </a:cxn>
                  <a:cxn ang="0">
                    <a:pos x="148" y="25"/>
                  </a:cxn>
                  <a:cxn ang="0">
                    <a:pos x="152" y="25"/>
                  </a:cxn>
                  <a:cxn ang="0">
                    <a:pos x="158" y="26"/>
                  </a:cxn>
                  <a:cxn ang="0">
                    <a:pos x="158" y="26"/>
                  </a:cxn>
                </a:cxnLst>
                <a:rect l="0" t="0" r="r" b="b"/>
                <a:pathLst>
                  <a:path w="173" h="88">
                    <a:moveTo>
                      <a:pt x="158" y="26"/>
                    </a:moveTo>
                    <a:cubicBezTo>
                      <a:pt x="162" y="27"/>
                      <a:pt x="165" y="28"/>
                      <a:pt x="167" y="30"/>
                    </a:cubicBezTo>
                    <a:cubicBezTo>
                      <a:pt x="169" y="31"/>
                      <a:pt x="171" y="32"/>
                      <a:pt x="171" y="33"/>
                    </a:cubicBezTo>
                    <a:cubicBezTo>
                      <a:pt x="172" y="34"/>
                      <a:pt x="172" y="35"/>
                      <a:pt x="173" y="37"/>
                    </a:cubicBezTo>
                    <a:cubicBezTo>
                      <a:pt x="173" y="38"/>
                      <a:pt x="173" y="40"/>
                      <a:pt x="173" y="43"/>
                    </a:cubicBezTo>
                    <a:cubicBezTo>
                      <a:pt x="173" y="45"/>
                      <a:pt x="173" y="47"/>
                      <a:pt x="172" y="50"/>
                    </a:cubicBezTo>
                    <a:cubicBezTo>
                      <a:pt x="172" y="52"/>
                      <a:pt x="171" y="55"/>
                      <a:pt x="171" y="57"/>
                    </a:cubicBezTo>
                    <a:cubicBezTo>
                      <a:pt x="169" y="64"/>
                      <a:pt x="167" y="69"/>
                      <a:pt x="164" y="74"/>
                    </a:cubicBezTo>
                    <a:cubicBezTo>
                      <a:pt x="161" y="78"/>
                      <a:pt x="157" y="82"/>
                      <a:pt x="153" y="84"/>
                    </a:cubicBezTo>
                    <a:cubicBezTo>
                      <a:pt x="149" y="86"/>
                      <a:pt x="144" y="88"/>
                      <a:pt x="138" y="88"/>
                    </a:cubicBezTo>
                    <a:cubicBezTo>
                      <a:pt x="132" y="88"/>
                      <a:pt x="126" y="87"/>
                      <a:pt x="118" y="85"/>
                    </a:cubicBezTo>
                    <a:lnTo>
                      <a:pt x="57" y="70"/>
                    </a:lnTo>
                    <a:lnTo>
                      <a:pt x="54" y="84"/>
                    </a:lnTo>
                    <a:cubicBezTo>
                      <a:pt x="53" y="86"/>
                      <a:pt x="52" y="87"/>
                      <a:pt x="50" y="87"/>
                    </a:cubicBezTo>
                    <a:cubicBezTo>
                      <a:pt x="47" y="88"/>
                      <a:pt x="44" y="87"/>
                      <a:pt x="39" y="86"/>
                    </a:cubicBezTo>
                    <a:cubicBezTo>
                      <a:pt x="36" y="85"/>
                      <a:pt x="34" y="85"/>
                      <a:pt x="32" y="84"/>
                    </a:cubicBezTo>
                    <a:cubicBezTo>
                      <a:pt x="31" y="83"/>
                      <a:pt x="29" y="83"/>
                      <a:pt x="28" y="82"/>
                    </a:cubicBezTo>
                    <a:cubicBezTo>
                      <a:pt x="27" y="81"/>
                      <a:pt x="27" y="80"/>
                      <a:pt x="27" y="80"/>
                    </a:cubicBezTo>
                    <a:cubicBezTo>
                      <a:pt x="26" y="79"/>
                      <a:pt x="26" y="78"/>
                      <a:pt x="27" y="77"/>
                    </a:cubicBezTo>
                    <a:lnTo>
                      <a:pt x="30" y="63"/>
                    </a:lnTo>
                    <a:lnTo>
                      <a:pt x="4" y="56"/>
                    </a:lnTo>
                    <a:cubicBezTo>
                      <a:pt x="3" y="56"/>
                      <a:pt x="2" y="56"/>
                      <a:pt x="1" y="55"/>
                    </a:cubicBezTo>
                    <a:cubicBezTo>
                      <a:pt x="1" y="54"/>
                      <a:pt x="0" y="53"/>
                      <a:pt x="0" y="52"/>
                    </a:cubicBezTo>
                    <a:cubicBezTo>
                      <a:pt x="0" y="50"/>
                      <a:pt x="0" y="48"/>
                      <a:pt x="0" y="46"/>
                    </a:cubicBezTo>
                    <a:cubicBezTo>
                      <a:pt x="1" y="44"/>
                      <a:pt x="1" y="41"/>
                      <a:pt x="2" y="38"/>
                    </a:cubicBezTo>
                    <a:cubicBezTo>
                      <a:pt x="3" y="35"/>
                      <a:pt x="4" y="32"/>
                      <a:pt x="5" y="30"/>
                    </a:cubicBezTo>
                    <a:cubicBezTo>
                      <a:pt x="5" y="28"/>
                      <a:pt x="6" y="26"/>
                      <a:pt x="7" y="25"/>
                    </a:cubicBezTo>
                    <a:cubicBezTo>
                      <a:pt x="8" y="24"/>
                      <a:pt x="9" y="23"/>
                      <a:pt x="9" y="23"/>
                    </a:cubicBezTo>
                    <a:cubicBezTo>
                      <a:pt x="10" y="22"/>
                      <a:pt x="11" y="22"/>
                      <a:pt x="12" y="23"/>
                    </a:cubicBezTo>
                    <a:lnTo>
                      <a:pt x="39" y="29"/>
                    </a:lnTo>
                    <a:lnTo>
                      <a:pt x="45" y="3"/>
                    </a:lnTo>
                    <a:cubicBezTo>
                      <a:pt x="45" y="3"/>
                      <a:pt x="46" y="2"/>
                      <a:pt x="46" y="1"/>
                    </a:cubicBezTo>
                    <a:cubicBezTo>
                      <a:pt x="47" y="1"/>
                      <a:pt x="48" y="0"/>
                      <a:pt x="49" y="0"/>
                    </a:cubicBezTo>
                    <a:cubicBezTo>
                      <a:pt x="50" y="0"/>
                      <a:pt x="52" y="0"/>
                      <a:pt x="53" y="0"/>
                    </a:cubicBezTo>
                    <a:cubicBezTo>
                      <a:pt x="55" y="0"/>
                      <a:pt x="58" y="1"/>
                      <a:pt x="60" y="2"/>
                    </a:cubicBezTo>
                    <a:cubicBezTo>
                      <a:pt x="65" y="3"/>
                      <a:pt x="68" y="4"/>
                      <a:pt x="70" y="6"/>
                    </a:cubicBezTo>
                    <a:cubicBezTo>
                      <a:pt x="72" y="7"/>
                      <a:pt x="73" y="9"/>
                      <a:pt x="72" y="10"/>
                    </a:cubicBezTo>
                    <a:lnTo>
                      <a:pt x="66" y="36"/>
                    </a:lnTo>
                    <a:lnTo>
                      <a:pt x="122" y="50"/>
                    </a:lnTo>
                    <a:cubicBezTo>
                      <a:pt x="128" y="52"/>
                      <a:pt x="133" y="52"/>
                      <a:pt x="137" y="51"/>
                    </a:cubicBezTo>
                    <a:cubicBezTo>
                      <a:pt x="141" y="50"/>
                      <a:pt x="144" y="47"/>
                      <a:pt x="145" y="41"/>
                    </a:cubicBezTo>
                    <a:cubicBezTo>
                      <a:pt x="145" y="40"/>
                      <a:pt x="146" y="38"/>
                      <a:pt x="146" y="36"/>
                    </a:cubicBezTo>
                    <a:cubicBezTo>
                      <a:pt x="146" y="35"/>
                      <a:pt x="146" y="34"/>
                      <a:pt x="146" y="32"/>
                    </a:cubicBezTo>
                    <a:cubicBezTo>
                      <a:pt x="145" y="31"/>
                      <a:pt x="145" y="30"/>
                      <a:pt x="145" y="29"/>
                    </a:cubicBezTo>
                    <a:cubicBezTo>
                      <a:pt x="145" y="28"/>
                      <a:pt x="145" y="28"/>
                      <a:pt x="145" y="27"/>
                    </a:cubicBezTo>
                    <a:cubicBezTo>
                      <a:pt x="145" y="27"/>
                      <a:pt x="146" y="26"/>
                      <a:pt x="146" y="26"/>
                    </a:cubicBezTo>
                    <a:cubicBezTo>
                      <a:pt x="146" y="25"/>
                      <a:pt x="147" y="25"/>
                      <a:pt x="148" y="25"/>
                    </a:cubicBezTo>
                    <a:cubicBezTo>
                      <a:pt x="149" y="25"/>
                      <a:pt x="151" y="25"/>
                      <a:pt x="152" y="25"/>
                    </a:cubicBezTo>
                    <a:cubicBezTo>
                      <a:pt x="154" y="25"/>
                      <a:pt x="156" y="26"/>
                      <a:pt x="158" y="26"/>
                    </a:cubicBezTo>
                    <a:lnTo>
                      <a:pt x="158" y="2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92" name="Freeform 424"/>
              <p:cNvSpPr>
                <a:spLocks/>
              </p:cNvSpPr>
              <p:nvPr/>
            </p:nvSpPr>
            <p:spPr bwMode="auto">
              <a:xfrm rot="20864417">
                <a:off x="8059502" y="3501242"/>
                <a:ext cx="172602" cy="119351"/>
              </a:xfrm>
              <a:custGeom>
                <a:avLst/>
                <a:gdLst/>
                <a:ahLst/>
                <a:cxnLst>
                  <a:cxn ang="0">
                    <a:pos x="148" y="72"/>
                  </a:cxn>
                  <a:cxn ang="0">
                    <a:pos x="187" y="97"/>
                  </a:cxn>
                  <a:cxn ang="0">
                    <a:pos x="190" y="105"/>
                  </a:cxn>
                  <a:cxn ang="0">
                    <a:pos x="188" y="121"/>
                  </a:cxn>
                  <a:cxn ang="0">
                    <a:pos x="185" y="129"/>
                  </a:cxn>
                  <a:cxn ang="0">
                    <a:pos x="182" y="134"/>
                  </a:cxn>
                  <a:cxn ang="0">
                    <a:pos x="179" y="135"/>
                  </a:cxn>
                  <a:cxn ang="0">
                    <a:pos x="176" y="133"/>
                  </a:cxn>
                  <a:cxn ang="0">
                    <a:pos x="140" y="107"/>
                  </a:cxn>
                  <a:cxn ang="0">
                    <a:pos x="136" y="109"/>
                  </a:cxn>
                  <a:cxn ang="0">
                    <a:pos x="132" y="111"/>
                  </a:cxn>
                  <a:cxn ang="0">
                    <a:pos x="12" y="124"/>
                  </a:cxn>
                  <a:cxn ang="0">
                    <a:pos x="5" y="124"/>
                  </a:cxn>
                  <a:cxn ang="0">
                    <a:pos x="1" y="121"/>
                  </a:cxn>
                  <a:cxn ang="0">
                    <a:pos x="1" y="115"/>
                  </a:cxn>
                  <a:cxn ang="0">
                    <a:pos x="3" y="105"/>
                  </a:cxn>
                  <a:cxn ang="0">
                    <a:pos x="5" y="96"/>
                  </a:cxn>
                  <a:cxn ang="0">
                    <a:pos x="8" y="91"/>
                  </a:cxn>
                  <a:cxn ang="0">
                    <a:pos x="11" y="89"/>
                  </a:cxn>
                  <a:cxn ang="0">
                    <a:pos x="16" y="88"/>
                  </a:cxn>
                  <a:cxn ang="0">
                    <a:pos x="103" y="80"/>
                  </a:cxn>
                  <a:cxn ang="0">
                    <a:pos x="103" y="80"/>
                  </a:cxn>
                  <a:cxn ang="0">
                    <a:pos x="28" y="34"/>
                  </a:cxn>
                  <a:cxn ang="0">
                    <a:pos x="24" y="31"/>
                  </a:cxn>
                  <a:cxn ang="0">
                    <a:pos x="23" y="26"/>
                  </a:cxn>
                  <a:cxn ang="0">
                    <a:pos x="25" y="16"/>
                  </a:cxn>
                  <a:cxn ang="0">
                    <a:pos x="28" y="6"/>
                  </a:cxn>
                  <a:cxn ang="0">
                    <a:pos x="32" y="1"/>
                  </a:cxn>
                  <a:cxn ang="0">
                    <a:pos x="36" y="0"/>
                  </a:cxn>
                  <a:cxn ang="0">
                    <a:pos x="42" y="3"/>
                  </a:cxn>
                  <a:cxn ang="0">
                    <a:pos x="148" y="72"/>
                  </a:cxn>
                </a:cxnLst>
                <a:rect l="0" t="0" r="r" b="b"/>
                <a:pathLst>
                  <a:path w="190" h="135">
                    <a:moveTo>
                      <a:pt x="148" y="72"/>
                    </a:moveTo>
                    <a:lnTo>
                      <a:pt x="187" y="97"/>
                    </a:lnTo>
                    <a:cubicBezTo>
                      <a:pt x="189" y="98"/>
                      <a:pt x="190" y="101"/>
                      <a:pt x="190" y="105"/>
                    </a:cubicBezTo>
                    <a:cubicBezTo>
                      <a:pt x="190" y="109"/>
                      <a:pt x="189" y="114"/>
                      <a:pt x="188" y="121"/>
                    </a:cubicBezTo>
                    <a:cubicBezTo>
                      <a:pt x="187" y="124"/>
                      <a:pt x="186" y="127"/>
                      <a:pt x="185" y="129"/>
                    </a:cubicBezTo>
                    <a:cubicBezTo>
                      <a:pt x="184" y="131"/>
                      <a:pt x="183" y="133"/>
                      <a:pt x="182" y="134"/>
                    </a:cubicBezTo>
                    <a:cubicBezTo>
                      <a:pt x="181" y="135"/>
                      <a:pt x="180" y="135"/>
                      <a:pt x="179" y="135"/>
                    </a:cubicBezTo>
                    <a:cubicBezTo>
                      <a:pt x="178" y="135"/>
                      <a:pt x="177" y="134"/>
                      <a:pt x="176" y="133"/>
                    </a:cubicBezTo>
                    <a:lnTo>
                      <a:pt x="140" y="107"/>
                    </a:lnTo>
                    <a:cubicBezTo>
                      <a:pt x="139" y="108"/>
                      <a:pt x="138" y="109"/>
                      <a:pt x="136" y="109"/>
                    </a:cubicBezTo>
                    <a:cubicBezTo>
                      <a:pt x="135" y="110"/>
                      <a:pt x="134" y="111"/>
                      <a:pt x="132" y="111"/>
                    </a:cubicBezTo>
                    <a:lnTo>
                      <a:pt x="12" y="124"/>
                    </a:lnTo>
                    <a:cubicBezTo>
                      <a:pt x="9" y="124"/>
                      <a:pt x="6" y="124"/>
                      <a:pt x="5" y="124"/>
                    </a:cubicBezTo>
                    <a:cubicBezTo>
                      <a:pt x="3" y="123"/>
                      <a:pt x="2" y="123"/>
                      <a:pt x="1" y="121"/>
                    </a:cubicBezTo>
                    <a:cubicBezTo>
                      <a:pt x="1" y="120"/>
                      <a:pt x="0" y="118"/>
                      <a:pt x="1" y="115"/>
                    </a:cubicBezTo>
                    <a:cubicBezTo>
                      <a:pt x="1" y="113"/>
                      <a:pt x="2" y="109"/>
                      <a:pt x="3" y="105"/>
                    </a:cubicBezTo>
                    <a:cubicBezTo>
                      <a:pt x="4" y="101"/>
                      <a:pt x="5" y="98"/>
                      <a:pt x="5" y="96"/>
                    </a:cubicBezTo>
                    <a:cubicBezTo>
                      <a:pt x="6" y="94"/>
                      <a:pt x="7" y="92"/>
                      <a:pt x="8" y="91"/>
                    </a:cubicBezTo>
                    <a:cubicBezTo>
                      <a:pt x="8" y="90"/>
                      <a:pt x="9" y="89"/>
                      <a:pt x="11" y="89"/>
                    </a:cubicBezTo>
                    <a:cubicBezTo>
                      <a:pt x="12" y="89"/>
                      <a:pt x="14" y="88"/>
                      <a:pt x="16" y="88"/>
                    </a:cubicBezTo>
                    <a:lnTo>
                      <a:pt x="103" y="80"/>
                    </a:lnTo>
                    <a:lnTo>
                      <a:pt x="103" y="80"/>
                    </a:lnTo>
                    <a:lnTo>
                      <a:pt x="28" y="34"/>
                    </a:lnTo>
                    <a:cubicBezTo>
                      <a:pt x="26" y="33"/>
                      <a:pt x="25" y="32"/>
                      <a:pt x="24" y="31"/>
                    </a:cubicBezTo>
                    <a:cubicBezTo>
                      <a:pt x="23" y="30"/>
                      <a:pt x="23" y="28"/>
                      <a:pt x="23" y="26"/>
                    </a:cubicBezTo>
                    <a:cubicBezTo>
                      <a:pt x="24" y="24"/>
                      <a:pt x="24" y="20"/>
                      <a:pt x="25" y="16"/>
                    </a:cubicBezTo>
                    <a:cubicBezTo>
                      <a:pt x="26" y="12"/>
                      <a:pt x="27" y="9"/>
                      <a:pt x="28" y="6"/>
                    </a:cubicBezTo>
                    <a:cubicBezTo>
                      <a:pt x="29" y="4"/>
                      <a:pt x="31" y="2"/>
                      <a:pt x="32" y="1"/>
                    </a:cubicBezTo>
                    <a:cubicBezTo>
                      <a:pt x="33" y="0"/>
                      <a:pt x="35" y="0"/>
                      <a:pt x="36" y="0"/>
                    </a:cubicBezTo>
                    <a:cubicBezTo>
                      <a:pt x="38" y="1"/>
                      <a:pt x="40" y="1"/>
                      <a:pt x="42" y="3"/>
                    </a:cubicBezTo>
                    <a:lnTo>
                      <a:pt x="148" y="72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530" name="Title 1"/>
          <p:cNvSpPr txBox="1">
            <a:spLocks/>
          </p:cNvSpPr>
          <p:nvPr/>
        </p:nvSpPr>
        <p:spPr>
          <a:xfrm>
            <a:off x="285707" y="3984296"/>
            <a:ext cx="5086298" cy="155144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spcBef>
                <a:spcPct val="0"/>
              </a:spcBef>
              <a:buNone/>
              <a:defRPr sz="3600" b="1" cap="none" spc="50" baseline="0"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Separation of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Concerns</a:t>
            </a:r>
            <a:endParaRPr lang="en-US" dirty="0"/>
          </a:p>
        </p:txBody>
      </p:sp>
      <p:sp>
        <p:nvSpPr>
          <p:cNvPr id="535" name="TextBox 534"/>
          <p:cNvSpPr txBox="1"/>
          <p:nvPr/>
        </p:nvSpPr>
        <p:spPr>
          <a:xfrm>
            <a:off x="391154" y="412085"/>
            <a:ext cx="3054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2"/>
                </a:solidFill>
              </a:rPr>
              <a:t>Problem Domain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536" name="TextBox 535"/>
          <p:cNvSpPr txBox="1"/>
          <p:nvPr/>
        </p:nvSpPr>
        <p:spPr>
          <a:xfrm>
            <a:off x="344382" y="3663629"/>
            <a:ext cx="30444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2"/>
                </a:solidFill>
              </a:rPr>
              <a:t>Solution Domain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pic>
        <p:nvPicPr>
          <p:cNvPr id="50182" name="Picture 6" descr="C:\Users\Gael.SHARPCRAFTERS\Desktop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127280">
            <a:off x="4875831" y="-31493"/>
            <a:ext cx="2628741" cy="2529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Down Arrow 15"/>
          <p:cNvSpPr/>
          <p:nvPr/>
        </p:nvSpPr>
        <p:spPr>
          <a:xfrm>
            <a:off x="5126195" y="3212976"/>
            <a:ext cx="2070987" cy="1155460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2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3847"/>
    </mc:Choice>
    <mc:Fallback xmlns="">
      <p:transition advTm="123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5" grpId="0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AOP?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An extension of (not an alternative to) OOP that addresses the issue of cross-cutting concerns by providing a mean to:</a:t>
            </a:r>
          </a:p>
          <a:p>
            <a:pPr lvl="1"/>
            <a:r>
              <a:rPr lang="en-US" sz="3200" b="1" dirty="0" smtClean="0"/>
              <a:t>Encapsulate</a:t>
            </a:r>
            <a:r>
              <a:rPr lang="en-US" dirty="0" smtClean="0"/>
              <a:t> cross-cutting concerns </a:t>
            </a:r>
            <a:br>
              <a:rPr lang="en-US" dirty="0" smtClean="0"/>
            </a:br>
            <a:r>
              <a:rPr lang="en-US" dirty="0" smtClean="0"/>
              <a:t>into </a:t>
            </a:r>
            <a:r>
              <a:rPr lang="en-US" sz="3200" b="1" dirty="0" smtClean="0"/>
              <a:t>Aspects</a:t>
            </a:r>
            <a:r>
              <a:rPr lang="en-US" dirty="0" smtClean="0"/>
              <a:t> = collection of transformations of code</a:t>
            </a:r>
          </a:p>
          <a:p>
            <a:pPr lvl="1"/>
            <a:r>
              <a:rPr lang="en-US" sz="3200" b="1" dirty="0" smtClean="0"/>
              <a:t>Apply</a:t>
            </a:r>
            <a:r>
              <a:rPr lang="en-US" sz="3200" dirty="0" smtClean="0"/>
              <a:t> </a:t>
            </a:r>
            <a:r>
              <a:rPr lang="en-US" dirty="0" smtClean="0"/>
              <a:t>aspects to elements of code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486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8120"/>
    </mc:Choice>
    <mc:Fallback xmlns="">
      <p:transition advTm="5812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The Problem with Conventional Programming</a:t>
            </a:r>
          </a:p>
          <a:p>
            <a:r>
              <a:rPr lang="en-US" dirty="0" smtClean="0"/>
              <a:t>Show Case 1 – A Simple Aspect</a:t>
            </a:r>
          </a:p>
          <a:p>
            <a:r>
              <a:rPr lang="en-US" dirty="0" smtClean="0"/>
              <a:t>What is AOP?</a:t>
            </a:r>
          </a:p>
          <a:p>
            <a:r>
              <a:rPr lang="en-US" dirty="0" smtClean="0"/>
              <a:t>Comparing AOP Frameworks</a:t>
            </a:r>
          </a:p>
          <a:p>
            <a:r>
              <a:rPr lang="en-US" dirty="0" smtClean="0"/>
              <a:t>Show Case 2 – An Advanced Aspect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8838"/>
    </mc:Choice>
    <mc:Fallback xmlns="">
      <p:transition advTm="58838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Nearly 20</a:t>
            </a:r>
            <a:r>
              <a:rPr lang="en-US" dirty="0" smtClean="0"/>
              <a:t> </a:t>
            </a:r>
            <a:r>
              <a:rPr lang="en-US" dirty="0" smtClean="0"/>
              <a:t>Years of AOP History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877627383"/>
              </p:ext>
            </p:extLst>
          </p:nvPr>
        </p:nvGraphicFramePr>
        <p:xfrm>
          <a:off x="0" y="1844824"/>
          <a:ext cx="9133993" cy="4402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ight Brace 5"/>
          <p:cNvSpPr/>
          <p:nvPr/>
        </p:nvSpPr>
        <p:spPr>
          <a:xfrm rot="16200000">
            <a:off x="1475656" y="997954"/>
            <a:ext cx="504056" cy="3240360"/>
          </a:xfrm>
          <a:prstGeom prst="rightBrace">
            <a:avLst>
              <a:gd name="adj1" fmla="val 21291"/>
              <a:gd name="adj2" fmla="val 50000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40802" y="1996774"/>
            <a:ext cx="1573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Research Years</a:t>
            </a:r>
            <a:endParaRPr lang="en-US" dirty="0"/>
          </a:p>
        </p:txBody>
      </p:sp>
      <p:sp>
        <p:nvSpPr>
          <p:cNvPr id="10" name="Right Brace 9"/>
          <p:cNvSpPr/>
          <p:nvPr/>
        </p:nvSpPr>
        <p:spPr>
          <a:xfrm rot="16200000">
            <a:off x="4215097" y="1577156"/>
            <a:ext cx="504056" cy="2081957"/>
          </a:xfrm>
          <a:prstGeom prst="rightBrace">
            <a:avLst>
              <a:gd name="adj1" fmla="val 21291"/>
              <a:gd name="adj2" fmla="val 50000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61670" y="1957177"/>
            <a:ext cx="1210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Hype Years</a:t>
            </a:r>
            <a:endParaRPr lang="en-US" dirty="0"/>
          </a:p>
        </p:txBody>
      </p:sp>
      <p:sp>
        <p:nvSpPr>
          <p:cNvPr id="12" name="Right Brace 11"/>
          <p:cNvSpPr/>
          <p:nvPr/>
        </p:nvSpPr>
        <p:spPr>
          <a:xfrm rot="16200000">
            <a:off x="6912261" y="1105968"/>
            <a:ext cx="504056" cy="3024334"/>
          </a:xfrm>
          <a:prstGeom prst="rightBrace">
            <a:avLst>
              <a:gd name="adj1" fmla="val 21291"/>
              <a:gd name="adj2" fmla="val 50000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46306" y="1974260"/>
            <a:ext cx="185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Productivity Years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787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1110"/>
    </mc:Choice>
    <mc:Fallback xmlns="">
      <p:transition advTm="8111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You Should Care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Decrease Development Costs</a:t>
            </a:r>
          </a:p>
          <a:p>
            <a:r>
              <a:rPr lang="en-US" dirty="0" smtClean="0"/>
              <a:t>Improve Quality</a:t>
            </a:r>
          </a:p>
          <a:p>
            <a:r>
              <a:rPr lang="en-US" dirty="0" smtClean="0"/>
              <a:t>Decrease Maintenance Costs</a:t>
            </a:r>
          </a:p>
          <a:p>
            <a:r>
              <a:rPr lang="en-US" dirty="0" smtClean="0"/>
              <a:t>Optimize Skillsets</a:t>
            </a:r>
            <a:endParaRPr 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34633"/>
    </mc:Choice>
    <mc:Fallback xmlns="">
      <p:transition advTm="234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Aspect Frameworks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4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378"/>
    </mc:Choice>
    <mc:Fallback xmlns="">
      <p:transition advTm="16378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Comparing Aspect Frameworks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compare?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4031233" y="3116833"/>
            <a:ext cx="1081533" cy="1081533"/>
          </a:xfrm>
          <a:custGeom>
            <a:avLst/>
            <a:gdLst>
              <a:gd name="connsiteX0" fmla="*/ 0 w 1081533"/>
              <a:gd name="connsiteY0" fmla="*/ 540767 h 1081533"/>
              <a:gd name="connsiteX1" fmla="*/ 540767 w 1081533"/>
              <a:gd name="connsiteY1" fmla="*/ 0 h 1081533"/>
              <a:gd name="connsiteX2" fmla="*/ 1081534 w 1081533"/>
              <a:gd name="connsiteY2" fmla="*/ 540767 h 1081533"/>
              <a:gd name="connsiteX3" fmla="*/ 540767 w 1081533"/>
              <a:gd name="connsiteY3" fmla="*/ 1081534 h 1081533"/>
              <a:gd name="connsiteX4" fmla="*/ 0 w 1081533"/>
              <a:gd name="connsiteY4" fmla="*/ 540767 h 1081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1533" h="1081533">
                <a:moveTo>
                  <a:pt x="0" y="540767"/>
                </a:moveTo>
                <a:cubicBezTo>
                  <a:pt x="0" y="242110"/>
                  <a:pt x="242110" y="0"/>
                  <a:pt x="540767" y="0"/>
                </a:cubicBezTo>
                <a:cubicBezTo>
                  <a:pt x="839424" y="0"/>
                  <a:pt x="1081534" y="242110"/>
                  <a:pt x="1081534" y="540767"/>
                </a:cubicBezTo>
                <a:cubicBezTo>
                  <a:pt x="1081534" y="839424"/>
                  <a:pt x="839424" y="1081534"/>
                  <a:pt x="540767" y="1081534"/>
                </a:cubicBezTo>
                <a:cubicBezTo>
                  <a:pt x="242110" y="1081534"/>
                  <a:pt x="0" y="839424"/>
                  <a:pt x="0" y="540767"/>
                </a:cubicBezTo>
                <a:close/>
              </a:path>
            </a:pathLst>
          </a:cu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3627" tIns="173627" rIns="173627" bIns="173627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kern="1200" dirty="0" smtClean="0"/>
              <a:t>Framework</a:t>
            </a:r>
            <a:endParaRPr lang="en-US" sz="1200" kern="1200" dirty="0"/>
          </a:p>
        </p:txBody>
      </p:sp>
      <p:sp>
        <p:nvSpPr>
          <p:cNvPr id="7" name="Freeform 6"/>
          <p:cNvSpPr/>
          <p:nvPr/>
        </p:nvSpPr>
        <p:spPr>
          <a:xfrm rot="16200000">
            <a:off x="4457327" y="2723099"/>
            <a:ext cx="229345" cy="367721"/>
          </a:xfrm>
          <a:custGeom>
            <a:avLst/>
            <a:gdLst>
              <a:gd name="connsiteX0" fmla="*/ 0 w 229345"/>
              <a:gd name="connsiteY0" fmla="*/ 73544 h 367721"/>
              <a:gd name="connsiteX1" fmla="*/ 114673 w 229345"/>
              <a:gd name="connsiteY1" fmla="*/ 73544 h 367721"/>
              <a:gd name="connsiteX2" fmla="*/ 114673 w 229345"/>
              <a:gd name="connsiteY2" fmla="*/ 0 h 367721"/>
              <a:gd name="connsiteX3" fmla="*/ 229345 w 229345"/>
              <a:gd name="connsiteY3" fmla="*/ 183861 h 367721"/>
              <a:gd name="connsiteX4" fmla="*/ 114673 w 229345"/>
              <a:gd name="connsiteY4" fmla="*/ 367721 h 367721"/>
              <a:gd name="connsiteX5" fmla="*/ 114673 w 229345"/>
              <a:gd name="connsiteY5" fmla="*/ 294177 h 367721"/>
              <a:gd name="connsiteX6" fmla="*/ 0 w 229345"/>
              <a:gd name="connsiteY6" fmla="*/ 294177 h 367721"/>
              <a:gd name="connsiteX7" fmla="*/ 0 w 229345"/>
              <a:gd name="connsiteY7" fmla="*/ 73544 h 367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9345" h="367721">
                <a:moveTo>
                  <a:pt x="0" y="73544"/>
                </a:moveTo>
                <a:lnTo>
                  <a:pt x="114673" y="73544"/>
                </a:lnTo>
                <a:lnTo>
                  <a:pt x="114673" y="0"/>
                </a:lnTo>
                <a:lnTo>
                  <a:pt x="229345" y="183861"/>
                </a:lnTo>
                <a:lnTo>
                  <a:pt x="114673" y="367721"/>
                </a:lnTo>
                <a:lnTo>
                  <a:pt x="114673" y="294177"/>
                </a:lnTo>
                <a:lnTo>
                  <a:pt x="0" y="294177"/>
                </a:lnTo>
                <a:lnTo>
                  <a:pt x="0" y="73544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z="-80000" prstMaterial="plastic">
            <a:bevelT w="50800" h="50800"/>
            <a:bevelB w="25400" h="25400" prst="angle"/>
          </a:sp3d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-2" tIns="73544" rIns="68804" bIns="73543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900" kern="1200"/>
          </a:p>
        </p:txBody>
      </p:sp>
      <p:sp>
        <p:nvSpPr>
          <p:cNvPr id="8" name="Freeform 7"/>
          <p:cNvSpPr/>
          <p:nvPr/>
        </p:nvSpPr>
        <p:spPr>
          <a:xfrm>
            <a:off x="4031233" y="1602572"/>
            <a:ext cx="1081533" cy="1081533"/>
          </a:xfrm>
          <a:custGeom>
            <a:avLst/>
            <a:gdLst>
              <a:gd name="connsiteX0" fmla="*/ 0 w 1081533"/>
              <a:gd name="connsiteY0" fmla="*/ 540767 h 1081533"/>
              <a:gd name="connsiteX1" fmla="*/ 540767 w 1081533"/>
              <a:gd name="connsiteY1" fmla="*/ 0 h 1081533"/>
              <a:gd name="connsiteX2" fmla="*/ 1081534 w 1081533"/>
              <a:gd name="connsiteY2" fmla="*/ 540767 h 1081533"/>
              <a:gd name="connsiteX3" fmla="*/ 540767 w 1081533"/>
              <a:gd name="connsiteY3" fmla="*/ 1081534 h 1081533"/>
              <a:gd name="connsiteX4" fmla="*/ 0 w 1081533"/>
              <a:gd name="connsiteY4" fmla="*/ 540767 h 1081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1533" h="1081533">
                <a:moveTo>
                  <a:pt x="0" y="540767"/>
                </a:moveTo>
                <a:cubicBezTo>
                  <a:pt x="0" y="242110"/>
                  <a:pt x="242110" y="0"/>
                  <a:pt x="540767" y="0"/>
                </a:cubicBezTo>
                <a:cubicBezTo>
                  <a:pt x="839424" y="0"/>
                  <a:pt x="1081534" y="242110"/>
                  <a:pt x="1081534" y="540767"/>
                </a:cubicBezTo>
                <a:cubicBezTo>
                  <a:pt x="1081534" y="839424"/>
                  <a:pt x="839424" y="1081534"/>
                  <a:pt x="540767" y="1081534"/>
                </a:cubicBezTo>
                <a:cubicBezTo>
                  <a:pt x="242110" y="1081534"/>
                  <a:pt x="0" y="839424"/>
                  <a:pt x="0" y="540767"/>
                </a:cubicBezTo>
                <a:close/>
              </a:path>
            </a:pathLst>
          </a:cu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3627" tIns="173627" rIns="173627" bIns="173627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kern="1200" dirty="0" smtClean="0"/>
              <a:t>Expressive</a:t>
            </a:r>
            <a:endParaRPr lang="en-US" sz="1200" kern="1200" dirty="0"/>
          </a:p>
        </p:txBody>
      </p:sp>
      <p:sp>
        <p:nvSpPr>
          <p:cNvPr id="9" name="Freeform 8"/>
          <p:cNvSpPr/>
          <p:nvPr/>
        </p:nvSpPr>
        <p:spPr>
          <a:xfrm rot="19800000">
            <a:off x="5107400" y="3098419"/>
            <a:ext cx="229345" cy="367721"/>
          </a:xfrm>
          <a:custGeom>
            <a:avLst/>
            <a:gdLst>
              <a:gd name="connsiteX0" fmla="*/ 0 w 229345"/>
              <a:gd name="connsiteY0" fmla="*/ 73544 h 367721"/>
              <a:gd name="connsiteX1" fmla="*/ 114673 w 229345"/>
              <a:gd name="connsiteY1" fmla="*/ 73544 h 367721"/>
              <a:gd name="connsiteX2" fmla="*/ 114673 w 229345"/>
              <a:gd name="connsiteY2" fmla="*/ 0 h 367721"/>
              <a:gd name="connsiteX3" fmla="*/ 229345 w 229345"/>
              <a:gd name="connsiteY3" fmla="*/ 183861 h 367721"/>
              <a:gd name="connsiteX4" fmla="*/ 114673 w 229345"/>
              <a:gd name="connsiteY4" fmla="*/ 367721 h 367721"/>
              <a:gd name="connsiteX5" fmla="*/ 114673 w 229345"/>
              <a:gd name="connsiteY5" fmla="*/ 294177 h 367721"/>
              <a:gd name="connsiteX6" fmla="*/ 0 w 229345"/>
              <a:gd name="connsiteY6" fmla="*/ 294177 h 367721"/>
              <a:gd name="connsiteX7" fmla="*/ 0 w 229345"/>
              <a:gd name="connsiteY7" fmla="*/ 73544 h 367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9345" h="367721">
                <a:moveTo>
                  <a:pt x="0" y="73544"/>
                </a:moveTo>
                <a:lnTo>
                  <a:pt x="114673" y="73544"/>
                </a:lnTo>
                <a:lnTo>
                  <a:pt x="114673" y="0"/>
                </a:lnTo>
                <a:lnTo>
                  <a:pt x="229345" y="183861"/>
                </a:lnTo>
                <a:lnTo>
                  <a:pt x="114673" y="367721"/>
                </a:lnTo>
                <a:lnTo>
                  <a:pt x="114673" y="294177"/>
                </a:lnTo>
                <a:lnTo>
                  <a:pt x="0" y="294177"/>
                </a:lnTo>
                <a:lnTo>
                  <a:pt x="0" y="73544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z="-80000" prstMaterial="plastic">
            <a:bevelT w="50800" h="50800"/>
            <a:bevelB w="25400" h="25400" prst="angle"/>
          </a:sp3d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-1" tIns="73544" rIns="68803" bIns="73543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900" kern="1200"/>
          </a:p>
        </p:txBody>
      </p:sp>
      <p:sp>
        <p:nvSpPr>
          <p:cNvPr id="11" name="Freeform 10"/>
          <p:cNvSpPr/>
          <p:nvPr/>
        </p:nvSpPr>
        <p:spPr>
          <a:xfrm>
            <a:off x="5342621" y="2359702"/>
            <a:ext cx="1081533" cy="1081533"/>
          </a:xfrm>
          <a:custGeom>
            <a:avLst/>
            <a:gdLst>
              <a:gd name="connsiteX0" fmla="*/ 0 w 1081533"/>
              <a:gd name="connsiteY0" fmla="*/ 540767 h 1081533"/>
              <a:gd name="connsiteX1" fmla="*/ 540767 w 1081533"/>
              <a:gd name="connsiteY1" fmla="*/ 0 h 1081533"/>
              <a:gd name="connsiteX2" fmla="*/ 1081534 w 1081533"/>
              <a:gd name="connsiteY2" fmla="*/ 540767 h 1081533"/>
              <a:gd name="connsiteX3" fmla="*/ 540767 w 1081533"/>
              <a:gd name="connsiteY3" fmla="*/ 1081534 h 1081533"/>
              <a:gd name="connsiteX4" fmla="*/ 0 w 1081533"/>
              <a:gd name="connsiteY4" fmla="*/ 540767 h 1081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1533" h="1081533">
                <a:moveTo>
                  <a:pt x="0" y="540767"/>
                </a:moveTo>
                <a:cubicBezTo>
                  <a:pt x="0" y="242110"/>
                  <a:pt x="242110" y="0"/>
                  <a:pt x="540767" y="0"/>
                </a:cubicBezTo>
                <a:cubicBezTo>
                  <a:pt x="839424" y="0"/>
                  <a:pt x="1081534" y="242110"/>
                  <a:pt x="1081534" y="540767"/>
                </a:cubicBezTo>
                <a:cubicBezTo>
                  <a:pt x="1081534" y="839424"/>
                  <a:pt x="839424" y="1081534"/>
                  <a:pt x="540767" y="1081534"/>
                </a:cubicBezTo>
                <a:cubicBezTo>
                  <a:pt x="242110" y="1081534"/>
                  <a:pt x="0" y="839424"/>
                  <a:pt x="0" y="540767"/>
                </a:cubicBezTo>
                <a:close/>
              </a:path>
            </a:pathLst>
          </a:cu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3627" tIns="173627" rIns="173627" bIns="173627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kern="1200" dirty="0" smtClean="0"/>
              <a:t>Non-Invasive</a:t>
            </a:r>
            <a:endParaRPr lang="en-US" sz="1200" kern="1200" dirty="0"/>
          </a:p>
        </p:txBody>
      </p:sp>
      <p:sp>
        <p:nvSpPr>
          <p:cNvPr id="12" name="Freeform 11"/>
          <p:cNvSpPr/>
          <p:nvPr/>
        </p:nvSpPr>
        <p:spPr>
          <a:xfrm rot="1800000">
            <a:off x="5107400" y="3849058"/>
            <a:ext cx="229345" cy="367721"/>
          </a:xfrm>
          <a:custGeom>
            <a:avLst/>
            <a:gdLst>
              <a:gd name="connsiteX0" fmla="*/ 0 w 229345"/>
              <a:gd name="connsiteY0" fmla="*/ 73544 h 367721"/>
              <a:gd name="connsiteX1" fmla="*/ 114673 w 229345"/>
              <a:gd name="connsiteY1" fmla="*/ 73544 h 367721"/>
              <a:gd name="connsiteX2" fmla="*/ 114673 w 229345"/>
              <a:gd name="connsiteY2" fmla="*/ 0 h 367721"/>
              <a:gd name="connsiteX3" fmla="*/ 229345 w 229345"/>
              <a:gd name="connsiteY3" fmla="*/ 183861 h 367721"/>
              <a:gd name="connsiteX4" fmla="*/ 114673 w 229345"/>
              <a:gd name="connsiteY4" fmla="*/ 367721 h 367721"/>
              <a:gd name="connsiteX5" fmla="*/ 114673 w 229345"/>
              <a:gd name="connsiteY5" fmla="*/ 294177 h 367721"/>
              <a:gd name="connsiteX6" fmla="*/ 0 w 229345"/>
              <a:gd name="connsiteY6" fmla="*/ 294177 h 367721"/>
              <a:gd name="connsiteX7" fmla="*/ 0 w 229345"/>
              <a:gd name="connsiteY7" fmla="*/ 73544 h 367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9345" h="367721">
                <a:moveTo>
                  <a:pt x="0" y="73544"/>
                </a:moveTo>
                <a:lnTo>
                  <a:pt x="114673" y="73544"/>
                </a:lnTo>
                <a:lnTo>
                  <a:pt x="114673" y="0"/>
                </a:lnTo>
                <a:lnTo>
                  <a:pt x="229345" y="183861"/>
                </a:lnTo>
                <a:lnTo>
                  <a:pt x="114673" y="367721"/>
                </a:lnTo>
                <a:lnTo>
                  <a:pt x="114673" y="294177"/>
                </a:lnTo>
                <a:lnTo>
                  <a:pt x="0" y="294177"/>
                </a:lnTo>
                <a:lnTo>
                  <a:pt x="0" y="73544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z="-80000" prstMaterial="plastic">
            <a:bevelT w="50800" h="50800"/>
            <a:bevelB w="25400" h="25400" prst="angle"/>
          </a:sp3d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73543" rIns="68802" bIns="73544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900" kern="1200"/>
          </a:p>
        </p:txBody>
      </p:sp>
      <p:sp>
        <p:nvSpPr>
          <p:cNvPr id="13" name="Freeform 12"/>
          <p:cNvSpPr/>
          <p:nvPr/>
        </p:nvSpPr>
        <p:spPr>
          <a:xfrm>
            <a:off x="5342621" y="3873963"/>
            <a:ext cx="1081533" cy="1081533"/>
          </a:xfrm>
          <a:custGeom>
            <a:avLst/>
            <a:gdLst>
              <a:gd name="connsiteX0" fmla="*/ 0 w 1081533"/>
              <a:gd name="connsiteY0" fmla="*/ 540767 h 1081533"/>
              <a:gd name="connsiteX1" fmla="*/ 540767 w 1081533"/>
              <a:gd name="connsiteY1" fmla="*/ 0 h 1081533"/>
              <a:gd name="connsiteX2" fmla="*/ 1081534 w 1081533"/>
              <a:gd name="connsiteY2" fmla="*/ 540767 h 1081533"/>
              <a:gd name="connsiteX3" fmla="*/ 540767 w 1081533"/>
              <a:gd name="connsiteY3" fmla="*/ 1081534 h 1081533"/>
              <a:gd name="connsiteX4" fmla="*/ 0 w 1081533"/>
              <a:gd name="connsiteY4" fmla="*/ 540767 h 1081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1533" h="1081533">
                <a:moveTo>
                  <a:pt x="0" y="540767"/>
                </a:moveTo>
                <a:cubicBezTo>
                  <a:pt x="0" y="242110"/>
                  <a:pt x="242110" y="0"/>
                  <a:pt x="540767" y="0"/>
                </a:cubicBezTo>
                <a:cubicBezTo>
                  <a:pt x="839424" y="0"/>
                  <a:pt x="1081534" y="242110"/>
                  <a:pt x="1081534" y="540767"/>
                </a:cubicBezTo>
                <a:cubicBezTo>
                  <a:pt x="1081534" y="839424"/>
                  <a:pt x="839424" y="1081534"/>
                  <a:pt x="540767" y="1081534"/>
                </a:cubicBezTo>
                <a:cubicBezTo>
                  <a:pt x="242110" y="1081534"/>
                  <a:pt x="0" y="839424"/>
                  <a:pt x="0" y="540767"/>
                </a:cubicBezTo>
                <a:close/>
              </a:path>
            </a:pathLst>
          </a:cu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3627" tIns="173627" rIns="173627" bIns="173627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kern="1200" dirty="0" smtClean="0"/>
              <a:t>Robust</a:t>
            </a:r>
            <a:endParaRPr lang="en-US" sz="1200" kern="1200" dirty="0"/>
          </a:p>
        </p:txBody>
      </p:sp>
      <p:sp>
        <p:nvSpPr>
          <p:cNvPr id="14" name="Freeform 13"/>
          <p:cNvSpPr/>
          <p:nvPr/>
        </p:nvSpPr>
        <p:spPr>
          <a:xfrm rot="5400000">
            <a:off x="4457327" y="4224378"/>
            <a:ext cx="229345" cy="367721"/>
          </a:xfrm>
          <a:custGeom>
            <a:avLst/>
            <a:gdLst>
              <a:gd name="connsiteX0" fmla="*/ 0 w 229345"/>
              <a:gd name="connsiteY0" fmla="*/ 73544 h 367721"/>
              <a:gd name="connsiteX1" fmla="*/ 114673 w 229345"/>
              <a:gd name="connsiteY1" fmla="*/ 73544 h 367721"/>
              <a:gd name="connsiteX2" fmla="*/ 114673 w 229345"/>
              <a:gd name="connsiteY2" fmla="*/ 0 h 367721"/>
              <a:gd name="connsiteX3" fmla="*/ 229345 w 229345"/>
              <a:gd name="connsiteY3" fmla="*/ 183861 h 367721"/>
              <a:gd name="connsiteX4" fmla="*/ 114673 w 229345"/>
              <a:gd name="connsiteY4" fmla="*/ 367721 h 367721"/>
              <a:gd name="connsiteX5" fmla="*/ 114673 w 229345"/>
              <a:gd name="connsiteY5" fmla="*/ 294177 h 367721"/>
              <a:gd name="connsiteX6" fmla="*/ 0 w 229345"/>
              <a:gd name="connsiteY6" fmla="*/ 294177 h 367721"/>
              <a:gd name="connsiteX7" fmla="*/ 0 w 229345"/>
              <a:gd name="connsiteY7" fmla="*/ 73544 h 367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9345" h="367721">
                <a:moveTo>
                  <a:pt x="0" y="73544"/>
                </a:moveTo>
                <a:lnTo>
                  <a:pt x="114673" y="73544"/>
                </a:lnTo>
                <a:lnTo>
                  <a:pt x="114673" y="0"/>
                </a:lnTo>
                <a:lnTo>
                  <a:pt x="229345" y="183861"/>
                </a:lnTo>
                <a:lnTo>
                  <a:pt x="114673" y="367721"/>
                </a:lnTo>
                <a:lnTo>
                  <a:pt x="114673" y="294177"/>
                </a:lnTo>
                <a:lnTo>
                  <a:pt x="0" y="294177"/>
                </a:lnTo>
                <a:lnTo>
                  <a:pt x="0" y="73544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z="-80000" prstMaterial="plastic">
            <a:bevelT w="50800" h="50800"/>
            <a:bevelB w="25400" h="25400" prst="angle"/>
          </a:sp3d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73542" rIns="68802" bIns="7354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900" kern="1200"/>
          </a:p>
        </p:txBody>
      </p:sp>
      <p:sp>
        <p:nvSpPr>
          <p:cNvPr id="15" name="Freeform 14"/>
          <p:cNvSpPr/>
          <p:nvPr/>
        </p:nvSpPr>
        <p:spPr>
          <a:xfrm>
            <a:off x="4031233" y="4631093"/>
            <a:ext cx="1081533" cy="1081533"/>
          </a:xfrm>
          <a:custGeom>
            <a:avLst/>
            <a:gdLst>
              <a:gd name="connsiteX0" fmla="*/ 0 w 1081533"/>
              <a:gd name="connsiteY0" fmla="*/ 540767 h 1081533"/>
              <a:gd name="connsiteX1" fmla="*/ 540767 w 1081533"/>
              <a:gd name="connsiteY1" fmla="*/ 0 h 1081533"/>
              <a:gd name="connsiteX2" fmla="*/ 1081534 w 1081533"/>
              <a:gd name="connsiteY2" fmla="*/ 540767 h 1081533"/>
              <a:gd name="connsiteX3" fmla="*/ 540767 w 1081533"/>
              <a:gd name="connsiteY3" fmla="*/ 1081534 h 1081533"/>
              <a:gd name="connsiteX4" fmla="*/ 0 w 1081533"/>
              <a:gd name="connsiteY4" fmla="*/ 540767 h 1081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1533" h="1081533">
                <a:moveTo>
                  <a:pt x="0" y="540767"/>
                </a:moveTo>
                <a:cubicBezTo>
                  <a:pt x="0" y="242110"/>
                  <a:pt x="242110" y="0"/>
                  <a:pt x="540767" y="0"/>
                </a:cubicBezTo>
                <a:cubicBezTo>
                  <a:pt x="839424" y="0"/>
                  <a:pt x="1081534" y="242110"/>
                  <a:pt x="1081534" y="540767"/>
                </a:cubicBezTo>
                <a:cubicBezTo>
                  <a:pt x="1081534" y="839424"/>
                  <a:pt x="839424" y="1081534"/>
                  <a:pt x="540767" y="1081534"/>
                </a:cubicBezTo>
                <a:cubicBezTo>
                  <a:pt x="242110" y="1081534"/>
                  <a:pt x="0" y="839424"/>
                  <a:pt x="0" y="540767"/>
                </a:cubicBezTo>
                <a:close/>
              </a:path>
            </a:pathLst>
          </a:cu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3627" tIns="173627" rIns="173627" bIns="173627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kern="1200" dirty="0" smtClean="0"/>
              <a:t>Dynamic</a:t>
            </a:r>
            <a:endParaRPr lang="en-US" sz="1200" kern="1200" dirty="0"/>
          </a:p>
        </p:txBody>
      </p:sp>
      <p:sp>
        <p:nvSpPr>
          <p:cNvPr id="16" name="Freeform 15"/>
          <p:cNvSpPr/>
          <p:nvPr/>
        </p:nvSpPr>
        <p:spPr>
          <a:xfrm rot="19800000">
            <a:off x="3807254" y="3849057"/>
            <a:ext cx="229346" cy="367722"/>
          </a:xfrm>
          <a:custGeom>
            <a:avLst/>
            <a:gdLst>
              <a:gd name="connsiteX0" fmla="*/ 0 w 229345"/>
              <a:gd name="connsiteY0" fmla="*/ 73544 h 367721"/>
              <a:gd name="connsiteX1" fmla="*/ 114673 w 229345"/>
              <a:gd name="connsiteY1" fmla="*/ 73544 h 367721"/>
              <a:gd name="connsiteX2" fmla="*/ 114673 w 229345"/>
              <a:gd name="connsiteY2" fmla="*/ 0 h 367721"/>
              <a:gd name="connsiteX3" fmla="*/ 229345 w 229345"/>
              <a:gd name="connsiteY3" fmla="*/ 183861 h 367721"/>
              <a:gd name="connsiteX4" fmla="*/ 114673 w 229345"/>
              <a:gd name="connsiteY4" fmla="*/ 367721 h 367721"/>
              <a:gd name="connsiteX5" fmla="*/ 114673 w 229345"/>
              <a:gd name="connsiteY5" fmla="*/ 294177 h 367721"/>
              <a:gd name="connsiteX6" fmla="*/ 0 w 229345"/>
              <a:gd name="connsiteY6" fmla="*/ 294177 h 367721"/>
              <a:gd name="connsiteX7" fmla="*/ 0 w 229345"/>
              <a:gd name="connsiteY7" fmla="*/ 73544 h 367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9345" h="367721">
                <a:moveTo>
                  <a:pt x="229344" y="294177"/>
                </a:moveTo>
                <a:lnTo>
                  <a:pt x="114672" y="294177"/>
                </a:lnTo>
                <a:lnTo>
                  <a:pt x="114672" y="367721"/>
                </a:lnTo>
                <a:lnTo>
                  <a:pt x="1" y="183860"/>
                </a:lnTo>
                <a:lnTo>
                  <a:pt x="114672" y="0"/>
                </a:lnTo>
                <a:lnTo>
                  <a:pt x="114672" y="73544"/>
                </a:lnTo>
                <a:lnTo>
                  <a:pt x="229344" y="73544"/>
                </a:lnTo>
                <a:lnTo>
                  <a:pt x="229344" y="294177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z="-80000" prstMaterial="plastic">
            <a:bevelT w="50800" h="50800"/>
            <a:bevelB w="25400" h="25400" prst="angle"/>
          </a:sp3d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8802" tIns="73544" rIns="1" bIns="73544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900" kern="1200"/>
          </a:p>
        </p:txBody>
      </p:sp>
      <p:sp>
        <p:nvSpPr>
          <p:cNvPr id="17" name="Freeform 16"/>
          <p:cNvSpPr/>
          <p:nvPr/>
        </p:nvSpPr>
        <p:spPr>
          <a:xfrm>
            <a:off x="2719844" y="3873963"/>
            <a:ext cx="1081533" cy="1081533"/>
          </a:xfrm>
          <a:custGeom>
            <a:avLst/>
            <a:gdLst>
              <a:gd name="connsiteX0" fmla="*/ 0 w 1081533"/>
              <a:gd name="connsiteY0" fmla="*/ 540767 h 1081533"/>
              <a:gd name="connsiteX1" fmla="*/ 540767 w 1081533"/>
              <a:gd name="connsiteY1" fmla="*/ 0 h 1081533"/>
              <a:gd name="connsiteX2" fmla="*/ 1081534 w 1081533"/>
              <a:gd name="connsiteY2" fmla="*/ 540767 h 1081533"/>
              <a:gd name="connsiteX3" fmla="*/ 540767 w 1081533"/>
              <a:gd name="connsiteY3" fmla="*/ 1081534 h 1081533"/>
              <a:gd name="connsiteX4" fmla="*/ 0 w 1081533"/>
              <a:gd name="connsiteY4" fmla="*/ 540767 h 1081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1533" h="1081533">
                <a:moveTo>
                  <a:pt x="0" y="540767"/>
                </a:moveTo>
                <a:cubicBezTo>
                  <a:pt x="0" y="242110"/>
                  <a:pt x="242110" y="0"/>
                  <a:pt x="540767" y="0"/>
                </a:cubicBezTo>
                <a:cubicBezTo>
                  <a:pt x="839424" y="0"/>
                  <a:pt x="1081534" y="242110"/>
                  <a:pt x="1081534" y="540767"/>
                </a:cubicBezTo>
                <a:cubicBezTo>
                  <a:pt x="1081534" y="839424"/>
                  <a:pt x="839424" y="1081534"/>
                  <a:pt x="540767" y="1081534"/>
                </a:cubicBezTo>
                <a:cubicBezTo>
                  <a:pt x="242110" y="1081534"/>
                  <a:pt x="0" y="839424"/>
                  <a:pt x="0" y="540767"/>
                </a:cubicBezTo>
                <a:close/>
              </a:path>
            </a:pathLst>
          </a:cu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3627" tIns="173627" rIns="173627" bIns="173627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kern="1200" dirty="0" smtClean="0"/>
              <a:t>Productive</a:t>
            </a:r>
            <a:endParaRPr lang="en-US" sz="1200" kern="1200" dirty="0"/>
          </a:p>
        </p:txBody>
      </p:sp>
      <p:sp>
        <p:nvSpPr>
          <p:cNvPr id="18" name="Freeform 17"/>
          <p:cNvSpPr/>
          <p:nvPr/>
        </p:nvSpPr>
        <p:spPr>
          <a:xfrm rot="1800000">
            <a:off x="3807254" y="3098419"/>
            <a:ext cx="229345" cy="367721"/>
          </a:xfrm>
          <a:custGeom>
            <a:avLst/>
            <a:gdLst>
              <a:gd name="connsiteX0" fmla="*/ 0 w 229345"/>
              <a:gd name="connsiteY0" fmla="*/ 73544 h 367721"/>
              <a:gd name="connsiteX1" fmla="*/ 114673 w 229345"/>
              <a:gd name="connsiteY1" fmla="*/ 73544 h 367721"/>
              <a:gd name="connsiteX2" fmla="*/ 114673 w 229345"/>
              <a:gd name="connsiteY2" fmla="*/ 0 h 367721"/>
              <a:gd name="connsiteX3" fmla="*/ 229345 w 229345"/>
              <a:gd name="connsiteY3" fmla="*/ 183861 h 367721"/>
              <a:gd name="connsiteX4" fmla="*/ 114673 w 229345"/>
              <a:gd name="connsiteY4" fmla="*/ 367721 h 367721"/>
              <a:gd name="connsiteX5" fmla="*/ 114673 w 229345"/>
              <a:gd name="connsiteY5" fmla="*/ 294177 h 367721"/>
              <a:gd name="connsiteX6" fmla="*/ 0 w 229345"/>
              <a:gd name="connsiteY6" fmla="*/ 294177 h 367721"/>
              <a:gd name="connsiteX7" fmla="*/ 0 w 229345"/>
              <a:gd name="connsiteY7" fmla="*/ 73544 h 367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9345" h="367721">
                <a:moveTo>
                  <a:pt x="229344" y="294177"/>
                </a:moveTo>
                <a:lnTo>
                  <a:pt x="114672" y="294177"/>
                </a:lnTo>
                <a:lnTo>
                  <a:pt x="114672" y="367721"/>
                </a:lnTo>
                <a:lnTo>
                  <a:pt x="1" y="183860"/>
                </a:lnTo>
                <a:lnTo>
                  <a:pt x="114672" y="0"/>
                </a:lnTo>
                <a:lnTo>
                  <a:pt x="114672" y="73544"/>
                </a:lnTo>
                <a:lnTo>
                  <a:pt x="229344" y="73544"/>
                </a:lnTo>
                <a:lnTo>
                  <a:pt x="229344" y="294177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z="-80000" prstMaterial="plastic">
            <a:bevelT w="50800" h="50800"/>
            <a:bevelB w="25400" h="25400" prst="angle"/>
          </a:sp3d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8803" tIns="73543" rIns="-1" bIns="73544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900" kern="1200"/>
          </a:p>
        </p:txBody>
      </p:sp>
      <p:sp>
        <p:nvSpPr>
          <p:cNvPr id="19" name="Freeform 18"/>
          <p:cNvSpPr/>
          <p:nvPr/>
        </p:nvSpPr>
        <p:spPr>
          <a:xfrm>
            <a:off x="2719844" y="2359702"/>
            <a:ext cx="1081533" cy="1081533"/>
          </a:xfrm>
          <a:custGeom>
            <a:avLst/>
            <a:gdLst>
              <a:gd name="connsiteX0" fmla="*/ 0 w 1081533"/>
              <a:gd name="connsiteY0" fmla="*/ 540767 h 1081533"/>
              <a:gd name="connsiteX1" fmla="*/ 540767 w 1081533"/>
              <a:gd name="connsiteY1" fmla="*/ 0 h 1081533"/>
              <a:gd name="connsiteX2" fmla="*/ 1081534 w 1081533"/>
              <a:gd name="connsiteY2" fmla="*/ 540767 h 1081533"/>
              <a:gd name="connsiteX3" fmla="*/ 540767 w 1081533"/>
              <a:gd name="connsiteY3" fmla="*/ 1081534 h 1081533"/>
              <a:gd name="connsiteX4" fmla="*/ 0 w 1081533"/>
              <a:gd name="connsiteY4" fmla="*/ 540767 h 1081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1533" h="1081533">
                <a:moveTo>
                  <a:pt x="0" y="540767"/>
                </a:moveTo>
                <a:cubicBezTo>
                  <a:pt x="0" y="242110"/>
                  <a:pt x="242110" y="0"/>
                  <a:pt x="540767" y="0"/>
                </a:cubicBezTo>
                <a:cubicBezTo>
                  <a:pt x="839424" y="0"/>
                  <a:pt x="1081534" y="242110"/>
                  <a:pt x="1081534" y="540767"/>
                </a:cubicBezTo>
                <a:cubicBezTo>
                  <a:pt x="1081534" y="839424"/>
                  <a:pt x="839424" y="1081534"/>
                  <a:pt x="540767" y="1081534"/>
                </a:cubicBezTo>
                <a:cubicBezTo>
                  <a:pt x="242110" y="1081534"/>
                  <a:pt x="0" y="839424"/>
                  <a:pt x="0" y="540767"/>
                </a:cubicBezTo>
                <a:close/>
              </a:path>
            </a:pathLst>
          </a:cu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3627" tIns="173627" rIns="173627" bIns="173627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kern="1200" dirty="0" smtClean="0"/>
              <a:t>Supported</a:t>
            </a:r>
            <a:endParaRPr lang="en-US" sz="1200" kern="1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3492"/>
    </mc:Choice>
    <mc:Fallback xmlns="">
      <p:transition advTm="123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3" grpId="0" animBg="1"/>
      <p:bldP spid="15" grpId="0" animBg="1"/>
      <p:bldP spid="17" grpId="0" animBg="1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mtClean="0"/>
              <a:t>Comparing Aspect Frameworks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</a:t>
            </a:r>
            <a:r>
              <a:rPr lang="en-US" dirty="0" err="1" smtClean="0"/>
              <a:t>vs</a:t>
            </a:r>
            <a:r>
              <a:rPr lang="en-US" dirty="0" smtClean="0"/>
              <a:t> Dynamic AOP</a:t>
            </a:r>
            <a:endParaRPr lang="en-US" dirty="0"/>
          </a:p>
        </p:txBody>
      </p:sp>
      <p:sp>
        <p:nvSpPr>
          <p:cNvPr id="15" name="Left-Right Arrow 14"/>
          <p:cNvSpPr/>
          <p:nvPr/>
        </p:nvSpPr>
        <p:spPr>
          <a:xfrm>
            <a:off x="272578" y="3338374"/>
            <a:ext cx="8352928" cy="504056"/>
          </a:xfrm>
          <a:prstGeom prst="left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2746" y="3982998"/>
            <a:ext cx="15664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Build-Time</a:t>
            </a:r>
            <a:endParaRPr lang="en-US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7041330" y="398299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Run-Time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28562" y="2618294"/>
            <a:ext cx="112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PostSharp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046356" y="1584048"/>
            <a:ext cx="158787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Spring.NET</a:t>
            </a:r>
          </a:p>
          <a:p>
            <a:r>
              <a:rPr lang="en-US" dirty="0" smtClean="0"/>
              <a:t>Castle</a:t>
            </a:r>
          </a:p>
          <a:p>
            <a:r>
              <a:rPr lang="en-US" dirty="0" smtClean="0"/>
              <a:t>MS Unity/PIAB</a:t>
            </a:r>
          </a:p>
          <a:p>
            <a:r>
              <a:rPr lang="en-US" dirty="0"/>
              <a:t>(</a:t>
            </a:r>
            <a:r>
              <a:rPr lang="en-US" dirty="0" smtClean="0"/>
              <a:t>MEF)</a:t>
            </a:r>
            <a:endParaRPr lang="en-US" dirty="0"/>
          </a:p>
          <a:p>
            <a:r>
              <a:rPr lang="en-US" dirty="0" smtClean="0"/>
              <a:t>(WCF)</a:t>
            </a:r>
            <a:br>
              <a:rPr lang="en-US" dirty="0" smtClean="0"/>
            </a:br>
            <a:r>
              <a:rPr lang="en-US" dirty="0" smtClean="0"/>
              <a:t>(ASP.NET MVC)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28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8605"/>
    </mc:Choice>
    <mc:Fallback xmlns="">
      <p:transition advTm="178605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Proxy-Based AOP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071802" y="1928802"/>
            <a:ext cx="2643206" cy="1500198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AO Infrastructure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142976" y="2500306"/>
            <a:ext cx="1500198" cy="64294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Consumer Object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3571868" y="2500306"/>
            <a:ext cx="1785950" cy="64294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Proxy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571868" y="3786190"/>
            <a:ext cx="1785950" cy="64294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Aspects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3"/>
            <a:endCxn id="22" idx="2"/>
          </p:cNvCxnSpPr>
          <p:nvPr/>
        </p:nvCxnSpPr>
        <p:spPr>
          <a:xfrm>
            <a:off x="2643174" y="2821777"/>
            <a:ext cx="571504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357818" y="2820983"/>
            <a:ext cx="571504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2"/>
            <a:endCxn id="10" idx="0"/>
          </p:cNvCxnSpPr>
          <p:nvPr/>
        </p:nvCxnSpPr>
        <p:spPr>
          <a:xfrm rot="5400000">
            <a:off x="4143372" y="3464719"/>
            <a:ext cx="642942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3" name="Group 22"/>
          <p:cNvGrpSpPr/>
          <p:nvPr/>
        </p:nvGrpSpPr>
        <p:grpSpPr>
          <a:xfrm>
            <a:off x="5929322" y="2500306"/>
            <a:ext cx="1928826" cy="642942"/>
            <a:chOff x="6500826" y="2928934"/>
            <a:chExt cx="1928826" cy="642942"/>
          </a:xfrm>
        </p:grpSpPr>
        <p:cxnSp>
          <p:nvCxnSpPr>
            <p:cNvPr id="17" name="Straight Connector 16"/>
            <p:cNvCxnSpPr>
              <a:stCxn id="15" idx="6"/>
              <a:endCxn id="6" idx="1"/>
            </p:cNvCxnSpPr>
            <p:nvPr/>
          </p:nvCxnSpPr>
          <p:spPr>
            <a:xfrm>
              <a:off x="6715140" y="3250405"/>
              <a:ext cx="142876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6" name="Rounded Rectangle 5"/>
            <p:cNvSpPr/>
            <p:nvPr/>
          </p:nvSpPr>
          <p:spPr>
            <a:xfrm>
              <a:off x="6858016" y="2928934"/>
              <a:ext cx="1571636" cy="642942"/>
            </a:xfrm>
            <a:prstGeom prst="roundRec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Enhanced Object</a:t>
              </a:r>
              <a:endParaRPr lang="en-US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6500826" y="3143248"/>
              <a:ext cx="214314" cy="21431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1" name="Straight Connector 20"/>
          <p:cNvCxnSpPr/>
          <p:nvPr/>
        </p:nvCxnSpPr>
        <p:spPr>
          <a:xfrm>
            <a:off x="3428992" y="2820983"/>
            <a:ext cx="142876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3214678" y="2714620"/>
            <a:ext cx="214314" cy="21431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2049344" y="5072074"/>
            <a:ext cx="5321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Proxies: JIT Emitted (interface or deriving), Transparent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526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mtClean="0"/>
              <a:t>Comparing Aspect Frameworks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</a:t>
            </a:r>
            <a:r>
              <a:rPr lang="en-US" dirty="0" err="1" smtClean="0"/>
              <a:t>vs</a:t>
            </a:r>
            <a:r>
              <a:rPr lang="en-US" dirty="0" smtClean="0"/>
              <a:t> Dynamic AOP</a:t>
            </a:r>
            <a:endParaRPr lang="en-US" dirty="0"/>
          </a:p>
        </p:txBody>
      </p:sp>
      <p:sp>
        <p:nvSpPr>
          <p:cNvPr id="15" name="Left-Right Arrow 14"/>
          <p:cNvSpPr/>
          <p:nvPr/>
        </p:nvSpPr>
        <p:spPr>
          <a:xfrm>
            <a:off x="272578" y="3338374"/>
            <a:ext cx="8352928" cy="504056"/>
          </a:xfrm>
          <a:prstGeom prst="left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2746" y="3982998"/>
            <a:ext cx="1634230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Build-Time</a:t>
            </a:r>
            <a:r>
              <a:rPr lang="en-US" dirty="0" smtClean="0"/>
              <a:t>:</a:t>
            </a:r>
          </a:p>
          <a:p>
            <a:r>
              <a:rPr lang="en-US" dirty="0" smtClean="0"/>
              <a:t>Very Expressive</a:t>
            </a:r>
          </a:p>
          <a:p>
            <a:r>
              <a:rPr lang="en-US" dirty="0" smtClean="0"/>
              <a:t>Robust Model</a:t>
            </a:r>
            <a:br>
              <a:rPr lang="en-US" dirty="0" smtClean="0"/>
            </a:br>
            <a:r>
              <a:rPr lang="en-US" dirty="0" smtClean="0"/>
              <a:t>IDE Integration</a:t>
            </a:r>
          </a:p>
          <a:p>
            <a:r>
              <a:rPr lang="en-US" dirty="0" smtClean="0"/>
              <a:t>Not Invasive</a:t>
            </a:r>
            <a:br>
              <a:rPr lang="en-US" dirty="0" smtClean="0"/>
            </a:br>
            <a:r>
              <a:rPr lang="en-US" dirty="0" smtClean="0"/>
              <a:t>Static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041330" y="3982998"/>
            <a:ext cx="1907638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Run-Time</a:t>
            </a:r>
            <a:r>
              <a:rPr lang="en-US" b="1" dirty="0" smtClean="0"/>
              <a:t>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Less Expressive</a:t>
            </a:r>
            <a:br>
              <a:rPr lang="en-US" dirty="0" smtClean="0"/>
            </a:br>
            <a:r>
              <a:rPr lang="en-US" dirty="0" smtClean="0"/>
              <a:t>Brittle Model</a:t>
            </a:r>
            <a:br>
              <a:rPr lang="en-US" dirty="0" smtClean="0"/>
            </a:br>
            <a:r>
              <a:rPr lang="en-US" dirty="0" smtClean="0"/>
              <a:t>No IDE Integration</a:t>
            </a:r>
          </a:p>
          <a:p>
            <a:r>
              <a:rPr lang="en-US" dirty="0" smtClean="0"/>
              <a:t>Invasive</a:t>
            </a:r>
            <a:br>
              <a:rPr lang="en-US" dirty="0" smtClean="0"/>
            </a:br>
            <a:r>
              <a:rPr lang="en-US" dirty="0" smtClean="0"/>
              <a:t>Dynamic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3825073" y="3993884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Hybrid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28562" y="2618294"/>
            <a:ext cx="112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PostSharp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72977" y="2618294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LinFu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046356" y="1584048"/>
            <a:ext cx="158787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Spring.NET</a:t>
            </a:r>
          </a:p>
          <a:p>
            <a:r>
              <a:rPr lang="en-US" dirty="0" smtClean="0"/>
              <a:t>Castle</a:t>
            </a:r>
          </a:p>
          <a:p>
            <a:r>
              <a:rPr lang="en-US" dirty="0" smtClean="0"/>
              <a:t>MS Unity/PIAB</a:t>
            </a:r>
          </a:p>
          <a:p>
            <a:r>
              <a:rPr lang="en-US" dirty="0"/>
              <a:t>(</a:t>
            </a:r>
            <a:r>
              <a:rPr lang="en-US" dirty="0" smtClean="0"/>
              <a:t>MEF)</a:t>
            </a:r>
            <a:endParaRPr lang="en-US" dirty="0"/>
          </a:p>
          <a:p>
            <a:r>
              <a:rPr lang="en-US" dirty="0" smtClean="0"/>
              <a:t>(WCF)</a:t>
            </a:r>
            <a:br>
              <a:rPr lang="en-US" dirty="0" smtClean="0"/>
            </a:br>
            <a:r>
              <a:rPr lang="en-US" dirty="0" smtClean="0"/>
              <a:t>(ASP.NET MVC)</a:t>
            </a:r>
            <a:br>
              <a:rPr lang="en-US" dirty="0" smtClean="0"/>
            </a:b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8605"/>
    </mc:Choice>
    <mc:Fallback xmlns="">
      <p:transition advTm="178605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Comparing Aspect Frameworks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Own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Aspects on Service Boundaries: </a:t>
            </a:r>
            <a:br>
              <a:rPr lang="en-US" dirty="0" smtClean="0"/>
            </a:br>
            <a:r>
              <a:rPr lang="en-US" dirty="0" smtClean="0"/>
              <a:t>use your favorite application framework.</a:t>
            </a:r>
          </a:p>
          <a:p>
            <a:r>
              <a:rPr lang="en-US" dirty="0" smtClean="0"/>
              <a:t>Aspects on Ordinary and GUI Objects: use PostSharp.</a:t>
            </a:r>
          </a:p>
          <a:p>
            <a:r>
              <a:rPr lang="en-US" dirty="0" smtClean="0"/>
              <a:t>You can mix PostSharp with your favorite application framework!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5005"/>
    </mc:Choice>
    <mc:Fallback xmlns="">
      <p:transition advTm="75005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Aspects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5 – More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91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847"/>
    </mc:Choice>
    <mc:Fallback xmlns="">
      <p:transition advTm="5847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Composite Aspects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3917032"/>
          </a:xfrm>
        </p:spPr>
        <p:txBody>
          <a:bodyPr>
            <a:normAutofit/>
          </a:bodyPr>
          <a:lstStyle/>
          <a:p>
            <a:r>
              <a:rPr lang="en-US" dirty="0" smtClean="0"/>
              <a:t>Aspects composed of multiple primitive transformations</a:t>
            </a:r>
          </a:p>
          <a:p>
            <a:r>
              <a:rPr lang="en-US" b="1" dirty="0" smtClean="0"/>
              <a:t>Advice </a:t>
            </a:r>
            <a:r>
              <a:rPr lang="en-US" dirty="0" smtClean="0"/>
              <a:t>= Additional Behavior ≈ Transformation</a:t>
            </a:r>
          </a:p>
          <a:p>
            <a:r>
              <a:rPr lang="en-US" b="1" dirty="0" err="1" smtClean="0"/>
              <a:t>Pointcut</a:t>
            </a:r>
            <a:r>
              <a:rPr lang="en-US" dirty="0" smtClean="0"/>
              <a:t> = Expression selecting target elements of code</a:t>
            </a:r>
          </a:p>
          <a:p>
            <a:pPr lvl="1"/>
            <a:r>
              <a:rPr lang="en-US" dirty="0" smtClean="0"/>
              <a:t>Declarative</a:t>
            </a:r>
          </a:p>
          <a:p>
            <a:pPr lvl="1"/>
            <a:r>
              <a:rPr lang="en-US" b="1" dirty="0" smtClean="0"/>
              <a:t>LINQ</a:t>
            </a:r>
            <a:r>
              <a:rPr lang="en-US" dirty="0" smtClean="0"/>
              <a:t> over </a:t>
            </a:r>
            <a:r>
              <a:rPr lang="en-US" dirty="0" err="1" smtClean="0"/>
              <a:t>System.Reflection</a:t>
            </a:r>
            <a:endParaRPr lang="en-US" dirty="0" smtClean="0"/>
          </a:p>
          <a:p>
            <a:r>
              <a:rPr lang="en-US" dirty="0" smtClean="0"/>
              <a:t>Adding aspects dynamically: </a:t>
            </a:r>
            <a:br>
              <a:rPr lang="en-US" dirty="0" smtClean="0"/>
            </a:br>
            <a:r>
              <a:rPr lang="en-US" b="1" dirty="0" err="1" smtClean="0"/>
              <a:t>IAspectProvider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126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 with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Conventional </a:t>
            </a:r>
            <a:r>
              <a:rPr lang="en-US" dirty="0"/>
              <a:t>Programming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1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510"/>
    </mc:Choice>
    <mc:Fallback xmlns="">
      <p:transition advTm="3551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40462521"/>
              </p:ext>
            </p:extLst>
          </p:nvPr>
        </p:nvGraphicFramePr>
        <p:xfrm>
          <a:off x="755576" y="3933056"/>
          <a:ext cx="7274768" cy="17819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395536" y="1600200"/>
            <a:ext cx="8138864" cy="1612776"/>
          </a:xfrm>
        </p:spPr>
        <p:txBody>
          <a:bodyPr/>
          <a:lstStyle/>
          <a:p>
            <a:r>
              <a:rPr lang="en-US" dirty="0" smtClean="0"/>
              <a:t>Interfaces</a:t>
            </a:r>
          </a:p>
          <a:p>
            <a:r>
              <a:rPr lang="en-US" dirty="0" smtClean="0"/>
              <a:t>Classes</a:t>
            </a:r>
          </a:p>
          <a:p>
            <a:r>
              <a:rPr lang="en-US" dirty="0" smtClean="0"/>
              <a:t>Virtual Methods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Aspect Inheritance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2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0" y="0"/>
            <a:ext cx="9144000" cy="6858000"/>
          </a:xfrm>
          <a:prstGeom prst="roundRect">
            <a:avLst>
              <a:gd name="adj" fmla="val 1608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/>
              <a:t>We need Aspects!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5487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0" y="0"/>
            <a:ext cx="9144000" cy="6858000"/>
          </a:xfrm>
          <a:prstGeom prst="roundRect">
            <a:avLst>
              <a:gd name="adj" fmla="val 1608"/>
            </a:avLst>
          </a:prstGeom>
          <a:solidFill>
            <a:srgbClr val="00C800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/>
              <a:t>We have </a:t>
            </a:r>
            <a:br>
              <a:rPr lang="en-US" sz="6000" b="1" dirty="0" smtClean="0"/>
            </a:br>
            <a:r>
              <a:rPr lang="en-US" sz="6000" b="1" dirty="0" smtClean="0"/>
              <a:t>great frameworks!</a:t>
            </a:r>
          </a:p>
          <a:p>
            <a:pPr algn="ctr"/>
            <a:endParaRPr lang="en-US" sz="60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5292080" y="6416285"/>
            <a:ext cx="36971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and PostSharp happens to be the best in .NET :).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1969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416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-252536" y="-243408"/>
            <a:ext cx="9577064" cy="7200800"/>
          </a:xfrm>
          <a:prstGeom prst="roundRect">
            <a:avLst>
              <a:gd name="adj" fmla="val 3976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04" y="5578683"/>
            <a:ext cx="3816424" cy="1174160"/>
          </a:xfrm>
          <a:prstGeom prst="rect">
            <a:avLst/>
          </a:prstGeom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250000" y="548680"/>
            <a:ext cx="4644000" cy="4624966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5418382" y="5940229"/>
            <a:ext cx="3141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http://www.sharpcrafters.com/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gael@sharpcrafters.com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500"/>
    </mc:Choice>
    <mc:Fallback xmlns="">
      <p:transition advTm="12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14414" y="548680"/>
            <a:ext cx="4839723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latin typeface="Kunstler Script" pitchFamily="66" charset="0"/>
              </a:rPr>
              <a:t>In the beginning</a:t>
            </a:r>
            <a:r>
              <a:rPr lang="en-US" sz="4400" dirty="0">
                <a:latin typeface="Kunstler Script" pitchFamily="66" charset="0"/>
              </a:rPr>
              <a:t/>
            </a:r>
            <a:br>
              <a:rPr lang="en-US" sz="4400" dirty="0">
                <a:latin typeface="Kunstler Script" pitchFamily="66" charset="0"/>
              </a:rPr>
            </a:br>
            <a:r>
              <a:rPr lang="en-US" sz="3600" dirty="0" smtClean="0"/>
              <a:t>           there </a:t>
            </a:r>
            <a:r>
              <a:rPr lang="en-US" sz="3600" dirty="0"/>
              <a:t>was nothing.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4414" y="2780928"/>
            <a:ext cx="6786610" cy="7294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numCol="1" spcCol="180000" rtlCol="0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public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12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class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12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CustomerProcesses</a:t>
            </a:r>
            <a:endParaRPr lang="en-US" sz="12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{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}</a:t>
            </a:r>
            <a:endParaRPr lang="en-US" sz="1200" noProof="1">
              <a:latin typeface="Consolas" pitchFamily="49" charset="0"/>
              <a:ea typeface="Calibri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973"/>
    </mc:Choice>
    <mc:Fallback xmlns="">
      <p:transition advTm="13973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85852" y="1857364"/>
            <a:ext cx="6786610" cy="283956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numCol="1" spcCol="180000" rtlCol="0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public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12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class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12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CustomerProcesses</a:t>
            </a:r>
            <a:endParaRPr lang="en-US" sz="12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   </a:t>
            </a:r>
            <a:r>
              <a:rPr lang="en-US" sz="12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public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12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void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RentBook( </a:t>
            </a:r>
            <a:r>
              <a:rPr lang="en-US" sz="12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int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bookId, </a:t>
            </a:r>
            <a:r>
              <a:rPr lang="en-US" sz="12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int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customerId )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   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12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Book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book = </a:t>
            </a:r>
            <a:r>
              <a:rPr lang="en-US" sz="12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Book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.GetById( bookId 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12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customer = </a:t>
            </a:r>
            <a:r>
              <a:rPr lang="en-US" sz="12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.GetById( customerId 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       book.RentedTo = customer;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       customer.AccountLines.Add(</a:t>
            </a:r>
            <a:br>
              <a:rPr lang="en-US" sz="1200" noProof="1" smtClean="0">
                <a:latin typeface="Consolas" pitchFamily="49" charset="0"/>
                <a:ea typeface="Calibri"/>
                <a:cs typeface="Times New Roman"/>
              </a:rPr>
            </a:b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        </a:t>
            </a:r>
            <a:r>
              <a:rPr lang="en-US" sz="12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string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.Format( </a:t>
            </a:r>
            <a:r>
              <a:rPr lang="en-US" sz="12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"Rental of book {0}."</a:t>
            </a: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, book ), book.RentalPrice 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       customer.Balance -= book.RentalPrice;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    }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200" noProof="1" smtClean="0">
                <a:latin typeface="Consolas" pitchFamily="49" charset="0"/>
                <a:ea typeface="Calibri"/>
                <a:cs typeface="Times New Roman"/>
              </a:rPr>
              <a:t>}</a:t>
            </a:r>
            <a:endParaRPr lang="en-US" sz="1200" noProof="1">
              <a:latin typeface="Consolas" pitchFamily="49" charset="0"/>
              <a:ea typeface="Calibri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21649" y="1000108"/>
            <a:ext cx="73150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Customer said: let there be business value.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124098" y="5011261"/>
            <a:ext cx="51101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FFC000"/>
                </a:solidFill>
              </a:rPr>
              <a:t>And there was business code.</a:t>
            </a:r>
          </a:p>
        </p:txBody>
      </p:sp>
      <p:sp>
        <p:nvSpPr>
          <p:cNvPr id="5" name="Rectangle 4"/>
          <p:cNvSpPr/>
          <p:nvPr/>
        </p:nvSpPr>
        <p:spPr>
          <a:xfrm>
            <a:off x="1357290" y="2357430"/>
            <a:ext cx="285752" cy="207170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7974"/>
    </mc:Choice>
    <mc:Fallback xmlns="">
      <p:transition advTm="77974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372200" y="714356"/>
            <a:ext cx="23042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Testers said: </a:t>
            </a:r>
            <a:br>
              <a:rPr lang="en-US" sz="3200" dirty="0"/>
            </a:br>
            <a:r>
              <a:rPr lang="en-US" sz="3200" dirty="0" smtClean="0"/>
              <a:t>Let</a:t>
            </a:r>
            <a:r>
              <a:rPr lang="en-US" sz="3200" dirty="0"/>
              <a:t> </a:t>
            </a:r>
            <a:r>
              <a:rPr lang="en-US" sz="3200" dirty="0" smtClean="0"/>
              <a:t>there be logging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6228184" y="4209170"/>
            <a:ext cx="26373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C000"/>
                </a:solidFill>
              </a:rPr>
              <a:t>And there </a:t>
            </a:r>
            <a:r>
              <a:rPr lang="en-US" sz="2800" dirty="0">
                <a:solidFill>
                  <a:srgbClr val="FFC000"/>
                </a:solidFill>
              </a:rPr>
              <a:t>was </a:t>
            </a:r>
            <a:r>
              <a:rPr lang="en-US" sz="2800" dirty="0" smtClean="0">
                <a:solidFill>
                  <a:srgbClr val="FFC000"/>
                </a:solidFill>
              </a:rPr>
              <a:t>logging </a:t>
            </a:r>
            <a:r>
              <a:rPr lang="en-US" sz="2800" dirty="0">
                <a:solidFill>
                  <a:srgbClr val="FFC000"/>
                </a:solidFill>
              </a:rPr>
              <a:t>code.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214282" y="238852"/>
            <a:ext cx="5786478" cy="5047536"/>
            <a:chOff x="214282" y="285728"/>
            <a:chExt cx="5786478" cy="5047536"/>
          </a:xfrm>
        </p:grpSpPr>
        <p:sp>
          <p:nvSpPr>
            <p:cNvPr id="7" name="TextBox 6"/>
            <p:cNvSpPr txBox="1"/>
            <p:nvPr/>
          </p:nvSpPr>
          <p:spPr>
            <a:xfrm>
              <a:off x="214282" y="285728"/>
              <a:ext cx="5786478" cy="5047536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numCol="1" spcCol="180000" rtlCol="0">
              <a:spAutoFit/>
            </a:bodyPr>
            <a:lstStyle/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internal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class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CustomerProcesses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{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private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static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readonly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TraceSource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trace =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new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TraceSource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(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typeof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(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CustomerProcesses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).FullName 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 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public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void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RentBook(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int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bookId,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int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customerId )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{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trace.TraceInformation(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</a:t>
              </a: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"Entering CustomerProcesses.CreateCustomer( bookId = {0},</a:t>
              </a:r>
              <a:b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</a:b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             customerId = {1} )"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,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bookId, customerId );</a:t>
              </a:r>
              <a:b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</a:b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 try</a:t>
              </a:r>
              <a:b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</a:b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       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{ 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            Book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book =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Book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.GetById( bookId 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Customer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customer =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Customer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.GetById( customerId 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 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book.RentedTo = customer;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customer.AccountLines.Add( </a:t>
              </a:r>
              <a:b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</a:b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string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.Format( </a:t>
              </a: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"Rental of book {0}."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, book ), book.RentalPrice 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customer.Balance -= book.RentalPrice;</a:t>
              </a:r>
              <a:b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</a:br>
              <a:endParaRPr lang="en-US" sz="8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trace.TraceInformation(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              "Leaving CustomerProcesses.CreateCustomer( bookId = {0}, customerId = {1} )"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,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  bookId, customerId );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}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        catch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(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Exception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e )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{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trace.TraceEvent(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TraceEventType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.Error, 0,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                              "Exception: CustomerProcesses.CreateCustomer( </a:t>
              </a:r>
              <a:b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</a:b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                              bookId = {0}, customerId = {1} ) failed : {2}"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,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                  bookId, customerId, e.Message );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             throw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;</a:t>
              </a: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}  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}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}</a:t>
              </a:r>
              <a:endParaRPr lang="en-US" sz="1000" noProof="1">
                <a:latin typeface="Consolas" pitchFamily="49" charset="0"/>
                <a:ea typeface="Calibri"/>
                <a:cs typeface="Times New Roman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85720" y="2214554"/>
              <a:ext cx="214314" cy="928694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85720" y="1343010"/>
              <a:ext cx="214314" cy="78581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85720" y="3214686"/>
              <a:ext cx="214314" cy="171451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85720" y="571480"/>
              <a:ext cx="214314" cy="28575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9417"/>
    </mc:Choice>
    <mc:Fallback xmlns="">
      <p:transition advTm="6941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228184" y="3652913"/>
            <a:ext cx="271464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Then</a:t>
            </a:r>
            <a:r>
              <a:rPr lang="en-US" sz="3200" dirty="0">
                <a:solidFill>
                  <a:srgbClr val="FFC000"/>
                </a:solidFill>
              </a:rPr>
              <a:t/>
            </a:r>
            <a:br>
              <a:rPr lang="en-US" sz="3200" dirty="0">
                <a:solidFill>
                  <a:srgbClr val="FFC000"/>
                </a:solidFill>
              </a:rPr>
            </a:br>
            <a:r>
              <a:rPr lang="en-US" sz="3200" dirty="0">
                <a:solidFill>
                  <a:srgbClr val="FFC000"/>
                </a:solidFill>
              </a:rPr>
              <a:t>there was precondition checking code.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14282" y="247365"/>
            <a:ext cx="5786478" cy="5467651"/>
            <a:chOff x="142876" y="214290"/>
            <a:chExt cx="5786478" cy="5467651"/>
          </a:xfrm>
        </p:grpSpPr>
        <p:sp>
          <p:nvSpPr>
            <p:cNvPr id="7" name="TextBox 6"/>
            <p:cNvSpPr txBox="1"/>
            <p:nvPr/>
          </p:nvSpPr>
          <p:spPr>
            <a:xfrm>
              <a:off x="142876" y="214290"/>
              <a:ext cx="5786478" cy="5467651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numCol="1" spcCol="180000" rtlCol="0">
              <a:spAutoFit/>
            </a:bodyPr>
            <a:lstStyle/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internal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class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CustomerProcesses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{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private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static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readonly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TraceSource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trace =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new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TraceSource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(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typeof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(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CustomerProcesses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).FullName);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 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public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void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RentBook(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int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bookId,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int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customerId)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{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if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(bookId &lt;= 0)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throw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new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ArgumentOutOfRangeException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(</a:t>
              </a: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"bookId"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if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(customerId &lt;= 0)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throw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new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ArgumentOutOfRangeException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(</a:t>
              </a: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"customerId"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 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trace.TraceInformation(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</a:t>
              </a: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"Entering CustomerProcesses.CreateCustomer( bookId = {0}, customerId = {1} )"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,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bookId, customerId);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 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try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{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Book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book =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Book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.GetById(bookId);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Customer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customer = 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Customer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.GetById(customerId);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 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book.RentedTo = customer;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customer.AccountLines.Add(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string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.Format(</a:t>
              </a: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"Rental of book {0}."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, book),</a:t>
              </a:r>
              <a:b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</a:b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                          book.RentalPrice);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customer.Balance -= book.RentalPrice;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 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trace.TraceInformation(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    </a:t>
              </a: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"Leaving CustomerProcesses.CreateCustomer( bookId = {0}, </a:t>
              </a:r>
              <a:b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</a:b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                customerId = {1} )“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,  bookId, customerId);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}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catch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(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Exception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e)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{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trace.TraceEvent(</a:t>
              </a:r>
              <a:r>
                <a:rPr lang="en-US" sz="800" noProof="1" smtClean="0">
                  <a:solidFill>
                    <a:srgbClr val="2B91AF"/>
                  </a:solidFill>
                  <a:latin typeface="Consolas" pitchFamily="49" charset="0"/>
                  <a:ea typeface="Calibri"/>
                  <a:cs typeface="Times New Roman"/>
                </a:rPr>
                <a:t>TraceEventType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.Error, 0,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                   "Exception: CustomerProcesses.CreateCustomer( bookId = {0}, </a:t>
              </a:r>
              <a:b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</a:br>
              <a:r>
                <a:rPr lang="en-US" sz="800" noProof="1" smtClean="0">
                  <a:solidFill>
                    <a:srgbClr val="A31515"/>
                  </a:solidFill>
                  <a:latin typeface="Consolas" pitchFamily="49" charset="0"/>
                  <a:ea typeface="Calibri"/>
                  <a:cs typeface="Times New Roman"/>
                </a:rPr>
                <a:t>                    customerId = {1} ) failed : {2}"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,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        bookId, customerId, e.Message);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    </a:t>
              </a:r>
              <a:r>
                <a:rPr lang="en-US" sz="800" noProof="1" smtClean="0">
                  <a:solidFill>
                    <a:srgbClr val="0000FF"/>
                  </a:solidFill>
                  <a:latin typeface="Consolas" pitchFamily="49" charset="0"/>
                  <a:ea typeface="Calibri"/>
                  <a:cs typeface="Times New Roman"/>
                </a:rPr>
                <a:t>throw</a:t>
              </a: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;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    }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    }</a:t>
              </a:r>
              <a:endParaRPr lang="en-US" sz="1000" noProof="1" smtClean="0">
                <a:latin typeface="Consolas" pitchFamily="49" charset="0"/>
                <a:ea typeface="Calibri"/>
                <a:cs typeface="Times New Roman"/>
              </a:endParaRPr>
            </a:p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en-US" sz="800" noProof="1" smtClean="0">
                  <a:latin typeface="Consolas" pitchFamily="49" charset="0"/>
                  <a:ea typeface="Calibri"/>
                  <a:cs typeface="Times New Roman"/>
                </a:rPr>
                <a:t>}</a:t>
              </a:r>
              <a:endParaRPr lang="en-US" sz="1000" noProof="1">
                <a:latin typeface="Consolas" pitchFamily="49" charset="0"/>
                <a:ea typeface="Calibri"/>
                <a:cs typeface="Times New Roman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85720" y="2514594"/>
              <a:ext cx="214314" cy="1428760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85720" y="1643050"/>
              <a:ext cx="214314" cy="78581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85720" y="4014792"/>
              <a:ext cx="214314" cy="121444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85720" y="1214422"/>
              <a:ext cx="214314" cy="357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14282" y="571480"/>
              <a:ext cx="214314" cy="28575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372200" y="714356"/>
            <a:ext cx="23042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/>
              <a:t>Devs</a:t>
            </a:r>
            <a:r>
              <a:rPr lang="en-US" sz="2800" dirty="0" smtClean="0"/>
              <a:t> </a:t>
            </a:r>
            <a:r>
              <a:rPr lang="en-US" sz="2800" dirty="0"/>
              <a:t>said: </a:t>
            </a:r>
            <a:br>
              <a:rPr lang="en-US" sz="2800" dirty="0"/>
            </a:br>
            <a:r>
              <a:rPr lang="en-US" sz="2800" dirty="0" smtClean="0"/>
              <a:t>Let</a:t>
            </a:r>
            <a:r>
              <a:rPr lang="en-US" sz="2800" dirty="0"/>
              <a:t> </a:t>
            </a:r>
            <a:r>
              <a:rPr lang="en-US" sz="2800" dirty="0" smtClean="0"/>
              <a:t>there be defensive programming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7900"/>
    </mc:Choice>
    <mc:Fallback xmlns="">
      <p:transition advTm="379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9144000" cy="492919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numCol="2" spcCol="180000" rtlCol="0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internal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class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CustomerProcesses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{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private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static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readonly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TraceSource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trace =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new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TraceSource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(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typeof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(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CustomerProcesses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).FullName);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public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void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RentBook(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int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bookId,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int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customerId)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{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if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(bookId &lt;= 0) </a:t>
            </a:r>
            <a:br>
              <a:rPr lang="en-US" sz="800" noProof="1" smtClean="0"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throw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new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ArgumentOutOfRangeException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(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"bookId"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);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if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(customerId &lt;= 0) </a:t>
            </a:r>
            <a:br>
              <a:rPr lang="en-US" sz="800" noProof="1" smtClean="0"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throw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new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ArgumentOutOfRangeException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(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"customerId"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);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trace.TraceInformation(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"Entering CustomerProcesses.CreateCustomer( bookId = {0},</a:t>
            </a:r>
            <a:b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            customerId = {1} )“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,  bookId, customerId);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try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{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for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int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i = 0; ; i++)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{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try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{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using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var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ts =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new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TransactionScope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())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{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Book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book =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Book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.GetById(bookId);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customer = </a:t>
            </a:r>
            <a:br>
              <a:rPr lang="en-US" sz="800" noProof="1" smtClean="0"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.GetById(customerId);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book.RentedTo = customer;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customer.AccountLines.Add(</a:t>
            </a:r>
            <a:br>
              <a:rPr lang="en-US" sz="800" noProof="1" smtClean="0"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string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.Format(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"Rental of book {0}."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, book),</a:t>
            </a:r>
            <a:br>
              <a:rPr lang="en-US" sz="800" noProof="1" smtClean="0"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book.RentalPrice);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customer.Balance -= book.RentalPrice;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ts.Complete();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}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break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}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catch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TransactionConflictException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)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{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if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(i &lt; 3)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continue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else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throw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}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}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trace.TraceInformation(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"Leaving CustomerProcesses.CreateCustomer(</a:t>
            </a:r>
            <a:b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                bookId = {0}, customerId = {1} )"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,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bookId, customerId);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}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catch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Exception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e)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{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trace.TraceEvent(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TraceEventType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.Error, 0,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"Exception: CustomerProcesses.CreateCustomer( bookId = {0},</a:t>
            </a:r>
            <a:b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              customerId = {1} ) failed : {2}"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,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bookId, customerId, e.Message);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throw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;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}</a:t>
            </a: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}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endParaRPr lang="en-US" sz="10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}</a:t>
            </a:r>
            <a:endParaRPr lang="en-US" sz="1000" noProof="1">
              <a:latin typeface="Consolas" pitchFamily="49" charset="0"/>
              <a:ea typeface="Calibri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23008" y="5403527"/>
            <a:ext cx="7102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FFC000"/>
                </a:solidFill>
              </a:rPr>
              <a:t>And there was transaction handling code.</a:t>
            </a:r>
          </a:p>
        </p:txBody>
      </p:sp>
      <p:sp>
        <p:nvSpPr>
          <p:cNvPr id="8" name="Rectangle 7"/>
          <p:cNvSpPr/>
          <p:nvPr/>
        </p:nvSpPr>
        <p:spPr>
          <a:xfrm>
            <a:off x="285720" y="3357562"/>
            <a:ext cx="214314" cy="135732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5720" y="1643050"/>
            <a:ext cx="214314" cy="9286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572000" y="2000240"/>
            <a:ext cx="214314" cy="17859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85720" y="1000108"/>
            <a:ext cx="214314" cy="571504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85720" y="2643182"/>
            <a:ext cx="214314" cy="64294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572000" y="142852"/>
            <a:ext cx="214314" cy="178595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679" y="306994"/>
            <a:ext cx="214314" cy="2857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325587" y="5111140"/>
            <a:ext cx="67071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Let there be safe concurrent execution.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8270"/>
    </mc:Choice>
    <mc:Fallback xmlns="">
      <p:transition advTm="2827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"/>
            <a:ext cx="9144000" cy="515730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numCol="2" spcCol="180000" rtlCol="0">
            <a:spAutoFit/>
          </a:bodyPr>
          <a:lstStyle/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internal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class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CustomerProcesses</a:t>
            </a:r>
            <a:endParaRPr lang="en-US" sz="8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private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static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readonly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TraceSource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trace =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new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TraceSource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(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typeof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(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CustomerProcesses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).FullName);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public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void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RentBook(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int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bookId,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int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customerId)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if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(bookId &lt;= 0)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throw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new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ArgumentOutOfRangeException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(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"bookId"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if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(customerId &lt;= 0) </a:t>
            </a:r>
            <a:br>
              <a:rPr lang="en-US" sz="800" noProof="1" smtClean="0"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throw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new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ArgumentOutOfRangeException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(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"customerId"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try</a:t>
            </a:r>
            <a:endParaRPr lang="en-US" sz="8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trace.TraceInformation(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"Entering CustomerProcesses.CreateCustomer( </a:t>
            </a:r>
            <a:b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                 bookId = {0}, customerId = {1} )"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,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bookId, customerId 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try</a:t>
            </a:r>
            <a:endParaRPr lang="en-US" sz="8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for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int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i = 0;; i++ )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try</a:t>
            </a:r>
            <a:endParaRPr lang="en-US" sz="8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using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var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ts =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new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TransactionScope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() )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 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Book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book =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Book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.GetById( bookId 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 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customer =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Customer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.GetById( customerId 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  book.RentedTo = customer;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  customer.AccountLines.Add( </a:t>
            </a:r>
            <a:br>
              <a:rPr lang="en-US" sz="800" noProof="1" smtClean="0"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string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.Format( 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"Rental of book {0}."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, book ),</a:t>
            </a:r>
            <a:br>
              <a:rPr lang="en-US" sz="800" noProof="1" smtClean="0"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     book.RentalPrice 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  customer.Balance -= book.RentalPrice;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endParaRPr lang="en-US" sz="8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endParaRPr lang="en-US" sz="8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  ts.Complete();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}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break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}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catch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TransactionConflictException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)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if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 i &lt; 3 )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continue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else</a:t>
            </a:r>
            <a:endParaRPr lang="en-US" sz="800" noProof="1" smtClean="0">
              <a:latin typeface="Consolas" pitchFamily="49" charset="0"/>
              <a:ea typeface="Calibri"/>
              <a:cs typeface="Times New Roman"/>
            </a:endParaRP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throw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}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}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 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trace.TraceInformation(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"Leaving CustomerProcesses.CreateCustomer( </a:t>
            </a:r>
            <a:b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                    bookId = {0}, customerId = {1} )"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,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bookId, customerId 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}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catch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Exception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e )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trace.TraceEvent(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TraceEventType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.Error, 0,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</a:t>
            </a: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"Exception: CustomerProcesses.CreateCustomer( </a:t>
            </a:r>
            <a:b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</a:br>
            <a:r>
              <a:rPr lang="en-US" sz="800" noProof="1" smtClean="0">
                <a:solidFill>
                  <a:srgbClr val="A31515"/>
                </a:solidFill>
                <a:latin typeface="Consolas" pitchFamily="49" charset="0"/>
                <a:ea typeface="Calibri"/>
                <a:cs typeface="Times New Roman"/>
              </a:rPr>
              <a:t>                  bookId = {0}, customerId = {1} ) failed : {2}"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,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                  bookId, customerId, e.Message );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throw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}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}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catch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 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Exception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e )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{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   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if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(</a:t>
            </a:r>
            <a:r>
              <a:rPr lang="en-US" sz="800" noProof="1" smtClean="0">
                <a:solidFill>
                  <a:srgbClr val="2B91AF"/>
                </a:solidFill>
                <a:latin typeface="Consolas" pitchFamily="49" charset="0"/>
                <a:ea typeface="Calibri"/>
                <a:cs typeface="Times New Roman"/>
              </a:rPr>
              <a:t>ExceptionManager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.Handle(e)) </a:t>
            </a:r>
            <a:r>
              <a:rPr lang="en-US" sz="800" noProof="1" smtClean="0">
                <a:solidFill>
                  <a:srgbClr val="0000FF"/>
                </a:solidFill>
                <a:latin typeface="Consolas" pitchFamily="49" charset="0"/>
                <a:ea typeface="Calibri"/>
                <a:cs typeface="Times New Roman"/>
              </a:rPr>
              <a:t>throw</a:t>
            </a: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;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    }</a:t>
            </a:r>
          </a:p>
          <a:p>
            <a:pPr>
              <a:lnSpc>
                <a:spcPct val="115000"/>
              </a:lnSpc>
              <a:spcAft>
                <a:spcPts val="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    }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800" noProof="1" smtClean="0">
                <a:latin typeface="Consolas" pitchFamily="49" charset="0"/>
                <a:ea typeface="Calibri"/>
                <a:cs typeface="Times New Roman"/>
              </a:rPr>
              <a:t>}</a:t>
            </a:r>
            <a:endParaRPr lang="en-US" sz="800" noProof="1">
              <a:latin typeface="Consolas" pitchFamily="49" charset="0"/>
              <a:ea typeface="Calibri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93202" y="5595579"/>
            <a:ext cx="68433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FFC000"/>
                </a:solidFill>
              </a:rPr>
              <a:t>And there was exception </a:t>
            </a:r>
            <a:r>
              <a:rPr lang="en-US" sz="3200" dirty="0" smtClean="0">
                <a:solidFill>
                  <a:srgbClr val="FFC000"/>
                </a:solidFill>
              </a:rPr>
              <a:t>handling </a:t>
            </a:r>
            <a:r>
              <a:rPr lang="en-US" sz="3200" dirty="0">
                <a:solidFill>
                  <a:srgbClr val="FFC000"/>
                </a:solidFill>
              </a:rPr>
              <a:t>code.</a:t>
            </a:r>
          </a:p>
        </p:txBody>
      </p:sp>
      <p:sp>
        <p:nvSpPr>
          <p:cNvPr id="10" name="Rectangle 9"/>
          <p:cNvSpPr/>
          <p:nvPr/>
        </p:nvSpPr>
        <p:spPr>
          <a:xfrm>
            <a:off x="214282" y="3714752"/>
            <a:ext cx="214314" cy="1214446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14282" y="1928802"/>
            <a:ext cx="214314" cy="9286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714876" y="2033578"/>
            <a:ext cx="214314" cy="17859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14282" y="1033446"/>
            <a:ext cx="214314" cy="466728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14282" y="2928934"/>
            <a:ext cx="214314" cy="71438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714876" y="71414"/>
            <a:ext cx="214314" cy="185738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714876" y="3929066"/>
            <a:ext cx="214314" cy="71438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14282" y="1571612"/>
            <a:ext cx="214314" cy="28575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89679" y="306994"/>
            <a:ext cx="214314" cy="2857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288389" y="5303192"/>
            <a:ext cx="71577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Let there be user-friendly error messages.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3902"/>
    </mc:Choice>
    <mc:Fallback xmlns="">
      <p:transition advTm="33902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1|34.7|25.7|31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|20.4|53.3|57.1"/>
</p:tagLst>
</file>

<file path=ppt/theme/theme1.xml><?xml version="1.0" encoding="utf-8"?>
<a:theme xmlns:a="http://schemas.openxmlformats.org/drawingml/2006/main" name="Horizon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24826</TotalTime>
  <Words>664</Words>
  <Application>Microsoft Office PowerPoint</Application>
  <PresentationFormat>On-screen Show (4:3)</PresentationFormat>
  <Paragraphs>410</Paragraphs>
  <Slides>35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Consolas</vt:lpstr>
      <vt:lpstr>Calibri</vt:lpstr>
      <vt:lpstr>Times New Roman</vt:lpstr>
      <vt:lpstr>Kunstler Script</vt:lpstr>
      <vt:lpstr>Horizon</vt:lpstr>
      <vt:lpstr>Office Theme</vt:lpstr>
      <vt:lpstr>Produce Cleaner Code with  Aspect-Oriented Programming</vt:lpstr>
      <vt:lpstr>Agenda</vt:lpstr>
      <vt:lpstr>The Problem with  Conventional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do we write ugly code?</vt:lpstr>
      <vt:lpstr>Non-Functional Requirements</vt:lpstr>
      <vt:lpstr>PowerPoint Presentation</vt:lpstr>
      <vt:lpstr>PowerPoint Presentation</vt:lpstr>
      <vt:lpstr>Strengthen Applications  With Aspects</vt:lpstr>
      <vt:lpstr>How does it work?</vt:lpstr>
      <vt:lpstr>The Idea Behind AOP</vt:lpstr>
      <vt:lpstr>Cross-Cutting Concerns</vt:lpstr>
      <vt:lpstr>What is AOP?</vt:lpstr>
      <vt:lpstr>Nearly 20 Years of AOP History</vt:lpstr>
      <vt:lpstr>Why You Should Care</vt:lpstr>
      <vt:lpstr>Comparing Aspect Frameworks</vt:lpstr>
      <vt:lpstr>What to compare?</vt:lpstr>
      <vt:lpstr>Static vs Dynamic AOP</vt:lpstr>
      <vt:lpstr>Proxy-Based AOP</vt:lpstr>
      <vt:lpstr>Static vs Dynamic AOP</vt:lpstr>
      <vt:lpstr>My Own Summary</vt:lpstr>
      <vt:lpstr>Advanced Aspects</vt:lpstr>
      <vt:lpstr>Composite Aspects</vt:lpstr>
      <vt:lpstr>Aspect Inheritance</vt:lpstr>
      <vt:lpstr>Summary</vt:lpstr>
      <vt:lpstr>PowerPoint Presentation</vt:lpstr>
      <vt:lpstr>PowerPoint Presentation</vt:lpstr>
      <vt:lpstr>Questions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PostSharp &amp; Spring.NET</dc:title>
  <dc:creator>Gael Fraiteur</dc:creator>
  <cp:lastModifiedBy>Britt King</cp:lastModifiedBy>
  <cp:revision>319</cp:revision>
  <dcterms:created xsi:type="dcterms:W3CDTF">2008-02-06T11:03:19Z</dcterms:created>
  <dcterms:modified xsi:type="dcterms:W3CDTF">2013-03-05T11:41:16Z</dcterms:modified>
</cp:coreProperties>
</file>